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1"/>
  </p:notesMasterIdLst>
  <p:sldIdLst>
    <p:sldId id="258" r:id="rId2"/>
    <p:sldId id="419" r:id="rId3"/>
    <p:sldId id="420" r:id="rId4"/>
    <p:sldId id="428" r:id="rId5"/>
    <p:sldId id="427" r:id="rId6"/>
    <p:sldId id="429" r:id="rId7"/>
    <p:sldId id="422" r:id="rId8"/>
    <p:sldId id="430" r:id="rId9"/>
    <p:sldId id="431" r:id="rId10"/>
    <p:sldId id="432" r:id="rId11"/>
    <p:sldId id="423" r:id="rId12"/>
    <p:sldId id="433" r:id="rId13"/>
    <p:sldId id="434" r:id="rId14"/>
    <p:sldId id="435" r:id="rId15"/>
    <p:sldId id="436" r:id="rId16"/>
    <p:sldId id="446" r:id="rId17"/>
    <p:sldId id="424" r:id="rId18"/>
    <p:sldId id="437" r:id="rId19"/>
    <p:sldId id="447" r:id="rId20"/>
    <p:sldId id="438" r:id="rId21"/>
    <p:sldId id="439" r:id="rId22"/>
    <p:sldId id="448" r:id="rId23"/>
    <p:sldId id="449" r:id="rId24"/>
    <p:sldId id="450" r:id="rId25"/>
    <p:sldId id="451" r:id="rId26"/>
    <p:sldId id="440" r:id="rId27"/>
    <p:sldId id="441" r:id="rId28"/>
    <p:sldId id="452" r:id="rId29"/>
    <p:sldId id="442" r:id="rId30"/>
    <p:sldId id="443" r:id="rId31"/>
    <p:sldId id="453" r:id="rId32"/>
    <p:sldId id="444" r:id="rId33"/>
    <p:sldId id="445" r:id="rId34"/>
    <p:sldId id="454" r:id="rId35"/>
    <p:sldId id="425" r:id="rId36"/>
    <p:sldId id="455" r:id="rId37"/>
    <p:sldId id="456" r:id="rId38"/>
    <p:sldId id="457" r:id="rId39"/>
    <p:sldId id="458" r:id="rId40"/>
    <p:sldId id="459" r:id="rId41"/>
    <p:sldId id="460" r:id="rId42"/>
    <p:sldId id="463" r:id="rId43"/>
    <p:sldId id="464" r:id="rId44"/>
    <p:sldId id="465" r:id="rId45"/>
    <p:sldId id="466" r:id="rId46"/>
    <p:sldId id="467" r:id="rId47"/>
    <p:sldId id="461" r:id="rId48"/>
    <p:sldId id="462" r:id="rId49"/>
    <p:sldId id="426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60B4D8F-3CA7-4C19-87DC-03324C33B426}">
          <p14:sldIdLst>
            <p14:sldId id="258"/>
            <p14:sldId id="419"/>
          </p14:sldIdLst>
        </p14:section>
        <p14:section name="Abstract" id="{4253E8E0-7C59-43D6-B014-93B779B1E09F}">
          <p14:sldIdLst>
            <p14:sldId id="420"/>
            <p14:sldId id="428"/>
          </p14:sldIdLst>
        </p14:section>
        <p14:section name="1. Introduction" id="{D9E7BD34-F32F-4A01-9204-C85640CE0DB0}">
          <p14:sldIdLst>
            <p14:sldId id="427"/>
            <p14:sldId id="429"/>
          </p14:sldIdLst>
        </p14:section>
        <p14:section name="2. Related Work" id="{ACC07D2B-BCFC-43AA-B4A6-653D8EFE421B}">
          <p14:sldIdLst>
            <p14:sldId id="422"/>
            <p14:sldId id="430"/>
            <p14:sldId id="431"/>
            <p14:sldId id="432"/>
          </p14:sldIdLst>
        </p14:section>
        <p14:section name="3. Preliminaries" id="{1EBA94CA-3535-4327-9A38-F60FC559EBE7}">
          <p14:sldIdLst>
            <p14:sldId id="423"/>
            <p14:sldId id="433"/>
            <p14:sldId id="434"/>
            <p14:sldId id="435"/>
            <p14:sldId id="436"/>
            <p14:sldId id="446"/>
          </p14:sldIdLst>
        </p14:section>
        <p14:section name="4. Proposed Approach: PROPCARE" id="{0F7435EC-CC36-40D3-BDA3-387C28BC61B6}">
          <p14:sldIdLst>
            <p14:sldId id="424"/>
            <p14:sldId id="437"/>
            <p14:sldId id="447"/>
            <p14:sldId id="438"/>
            <p14:sldId id="439"/>
            <p14:sldId id="448"/>
            <p14:sldId id="449"/>
            <p14:sldId id="450"/>
            <p14:sldId id="451"/>
            <p14:sldId id="440"/>
            <p14:sldId id="441"/>
            <p14:sldId id="452"/>
            <p14:sldId id="442"/>
            <p14:sldId id="443"/>
            <p14:sldId id="453"/>
            <p14:sldId id="444"/>
            <p14:sldId id="445"/>
            <p14:sldId id="454"/>
          </p14:sldIdLst>
        </p14:section>
        <p14:section name="5. Experiment" id="{3DDB7637-E8EF-4C86-85BF-1931D65A9545}">
          <p14:sldIdLst>
            <p14:sldId id="425"/>
            <p14:sldId id="455"/>
            <p14:sldId id="456"/>
            <p14:sldId id="457"/>
            <p14:sldId id="458"/>
            <p14:sldId id="459"/>
            <p14:sldId id="460"/>
            <p14:sldId id="463"/>
            <p14:sldId id="464"/>
            <p14:sldId id="465"/>
            <p14:sldId id="466"/>
            <p14:sldId id="467"/>
            <p14:sldId id="461"/>
            <p14:sldId id="462"/>
          </p14:sldIdLst>
        </p14:section>
        <p14:section name="6. Conclusion" id="{F57721BD-7D74-48B0-BE50-8E9EFBA1D15D}">
          <p14:sldIdLst>
            <p14:sldId id="4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1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>
        <p:scale>
          <a:sx n="75" d="100"/>
          <a:sy n="75" d="100"/>
        </p:scale>
        <p:origin x="92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AC801-AD1E-4E86-A700-2C343F9158A1}" type="datetimeFigureOut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DAD7CE-5464-4C83-A6CE-290DE65F1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314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2F2ABC9-ECD3-D6CF-B15A-4CFDA403D3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92" y="6128419"/>
            <a:ext cx="2775666" cy="457223"/>
          </a:xfrm>
          <a:prstGeom prst="rect">
            <a:avLst/>
          </a:prstGeom>
        </p:spPr>
      </p:pic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B3ABC582-8FE1-663C-50ED-6C6521AE6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33808" y="64239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853A9-3D91-4627-B377-02682E3E593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8299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0F81EE0-ED20-8BE9-EBB4-B3C83279394D}"/>
              </a:ext>
            </a:extLst>
          </p:cNvPr>
          <p:cNvSpPr/>
          <p:nvPr userDrawn="1"/>
        </p:nvSpPr>
        <p:spPr>
          <a:xfrm>
            <a:off x="0" y="0"/>
            <a:ext cx="38862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CA4932-DDEB-F643-EFBF-C4B1F73A7AC6}"/>
              </a:ext>
            </a:extLst>
          </p:cNvPr>
          <p:cNvSpPr txBox="1"/>
          <p:nvPr userDrawn="1"/>
        </p:nvSpPr>
        <p:spPr>
          <a:xfrm rot="10800000">
            <a:off x="-38757" y="0"/>
            <a:ext cx="461665" cy="66065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accent4"/>
                </a:solidFill>
              </a:rPr>
              <a:t>DGIST DATA SCIENCE LAB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934053-AB8F-3D78-5D1B-185AF666F2F5}"/>
              </a:ext>
            </a:extLst>
          </p:cNvPr>
          <p:cNvSpPr txBox="1"/>
          <p:nvPr userDrawn="1"/>
        </p:nvSpPr>
        <p:spPr>
          <a:xfrm>
            <a:off x="788670" y="230356"/>
            <a:ext cx="47205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0" dirty="0">
                <a:latin typeface="Calibri" panose="020F0502020204030204" pitchFamily="34" charset="0"/>
                <a:cs typeface="Calibri" panose="020F0502020204030204" pitchFamily="34" charset="0"/>
              </a:rPr>
              <a:t>Contents</a:t>
            </a:r>
            <a:endParaRPr lang="ko-KR" altLang="en-US" sz="4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C444DE1-6479-1956-D697-CD4B06D9395D}"/>
              </a:ext>
            </a:extLst>
          </p:cNvPr>
          <p:cNvCxnSpPr>
            <a:cxnSpLocks/>
          </p:cNvCxnSpPr>
          <p:nvPr userDrawn="1"/>
        </p:nvCxnSpPr>
        <p:spPr>
          <a:xfrm>
            <a:off x="788670" y="1103560"/>
            <a:ext cx="1092708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4F77F9D5-58F2-5762-5303-50C1BC92B1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92" y="6128419"/>
            <a:ext cx="2775666" cy="457223"/>
          </a:xfrm>
          <a:prstGeom prst="rect">
            <a:avLst/>
          </a:prstGeom>
        </p:spPr>
      </p:pic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7B646D40-A4B2-8411-E62B-4BA4E8049C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33808" y="64239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853A9-3D91-4627-B377-02682E3E59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331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양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A26682B-44CA-303F-AEA3-5A29C5692700}"/>
              </a:ext>
            </a:extLst>
          </p:cNvPr>
          <p:cNvCxnSpPr>
            <a:cxnSpLocks/>
          </p:cNvCxnSpPr>
          <p:nvPr userDrawn="1"/>
        </p:nvCxnSpPr>
        <p:spPr>
          <a:xfrm>
            <a:off x="788670" y="1103560"/>
            <a:ext cx="1092708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D751CD70-14D9-A5E5-C141-381AB7123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92" y="6128419"/>
            <a:ext cx="2775666" cy="457223"/>
          </a:xfrm>
          <a:prstGeom prst="rect">
            <a:avLst/>
          </a:prstGeom>
        </p:spPr>
      </p:pic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CC8C17B6-8F84-E5A2-A544-8CC9D13A7B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33808" y="64239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853A9-3D91-4627-B377-02682E3E59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80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소제목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A26682B-44CA-303F-AEA3-5A29C5692700}"/>
              </a:ext>
            </a:extLst>
          </p:cNvPr>
          <p:cNvCxnSpPr>
            <a:cxnSpLocks/>
          </p:cNvCxnSpPr>
          <p:nvPr userDrawn="1"/>
        </p:nvCxnSpPr>
        <p:spPr>
          <a:xfrm>
            <a:off x="788670" y="614033"/>
            <a:ext cx="1092708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14619B28-0CAC-4F9C-34AF-6687E9251D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92" y="6128419"/>
            <a:ext cx="2775666" cy="457223"/>
          </a:xfrm>
          <a:prstGeom prst="rect">
            <a:avLst/>
          </a:prstGeom>
        </p:spPr>
      </p:pic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6E60C301-CADF-772B-65D8-411358FCE7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33808" y="64239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853A9-3D91-4627-B377-02682E3E593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5097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강조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6BED5A5-A093-F651-8D82-03ECA441EA3E}"/>
              </a:ext>
            </a:extLst>
          </p:cNvPr>
          <p:cNvSpPr txBox="1"/>
          <p:nvPr userDrawn="1"/>
        </p:nvSpPr>
        <p:spPr>
          <a:xfrm>
            <a:off x="3038475" y="1346954"/>
            <a:ext cx="61150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4"/>
                </a:solidFill>
              </a:rPr>
              <a:t>AGENDA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A138BAE-13AC-BA75-4581-7C6EF932BB1F}"/>
              </a:ext>
            </a:extLst>
          </p:cNvPr>
          <p:cNvCxnSpPr>
            <a:cxnSpLocks/>
          </p:cNvCxnSpPr>
          <p:nvPr userDrawn="1"/>
        </p:nvCxnSpPr>
        <p:spPr>
          <a:xfrm>
            <a:off x="2364105" y="2613695"/>
            <a:ext cx="7463790" cy="7728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537E5A58-7311-2399-D80F-83C1BB0CC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33808" y="64239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853A9-3D91-4627-B377-02682E3E59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682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E9D58C4-A221-0470-4225-5C241DA4EF16}"/>
              </a:ext>
            </a:extLst>
          </p:cNvPr>
          <p:cNvSpPr/>
          <p:nvPr userDrawn="1"/>
        </p:nvSpPr>
        <p:spPr>
          <a:xfrm>
            <a:off x="0" y="0"/>
            <a:ext cx="38862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3F3179-991F-370F-47D8-30E51163ED61}"/>
              </a:ext>
            </a:extLst>
          </p:cNvPr>
          <p:cNvSpPr txBox="1"/>
          <p:nvPr userDrawn="1"/>
        </p:nvSpPr>
        <p:spPr>
          <a:xfrm rot="10800000">
            <a:off x="-38757" y="0"/>
            <a:ext cx="461665" cy="66065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accent4"/>
                </a:solidFill>
              </a:rPr>
              <a:t>DGIST DATA SCIENCE LAB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C65628F9-EEB3-747C-CE0A-FD86F331DB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33808" y="64239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853A9-3D91-4627-B377-02682E3E59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941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63" r:id="rId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00874E-66EF-C5BC-F826-826B85386E4B}"/>
              </a:ext>
            </a:extLst>
          </p:cNvPr>
          <p:cNvSpPr txBox="1"/>
          <p:nvPr/>
        </p:nvSpPr>
        <p:spPr>
          <a:xfrm>
            <a:off x="102773" y="649508"/>
            <a:ext cx="11983033" cy="1820051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 네오 Heavy"/>
                <a:cs typeface="+mn-cs"/>
              </a:rPr>
              <a:t>Estimating Propensity for Causality-based Recommendation without Exposure Data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A9D438A-A2CA-8A10-C0BC-54B7F6E45163}"/>
              </a:ext>
            </a:extLst>
          </p:cNvPr>
          <p:cNvCxnSpPr>
            <a:cxnSpLocks/>
          </p:cNvCxnSpPr>
          <p:nvPr/>
        </p:nvCxnSpPr>
        <p:spPr>
          <a:xfrm>
            <a:off x="1551754" y="3429002"/>
            <a:ext cx="9552394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61D303D-FF71-3007-E78D-85A36942D882}"/>
              </a:ext>
            </a:extLst>
          </p:cNvPr>
          <p:cNvSpPr txBox="1"/>
          <p:nvPr/>
        </p:nvSpPr>
        <p:spPr>
          <a:xfrm>
            <a:off x="4897182" y="3770231"/>
            <a:ext cx="2394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/>
                <a:cs typeface="+mn-cs"/>
              </a:rPr>
              <a:t>2025.07.15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네오 Regular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B90E42-977C-379D-722C-311BAEF2A965}"/>
              </a:ext>
            </a:extLst>
          </p:cNvPr>
          <p:cNvSpPr txBox="1"/>
          <p:nvPr/>
        </p:nvSpPr>
        <p:spPr>
          <a:xfrm>
            <a:off x="4999039" y="4576951"/>
            <a:ext cx="2190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/>
                <a:cs typeface="+mn-cs"/>
              </a:rPr>
              <a:t>서정호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B1A9F7-36EA-D2BB-6133-C909C9E411C5}"/>
              </a:ext>
            </a:extLst>
          </p:cNvPr>
          <p:cNvSpPr txBox="1"/>
          <p:nvPr/>
        </p:nvSpPr>
        <p:spPr>
          <a:xfrm>
            <a:off x="1733683" y="2960835"/>
            <a:ext cx="872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ko-KR" dirty="0"/>
              <a:t>Zhongzhou Liu, Yuan Fang, Min Wu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A65250-D1FF-F396-0E1B-B33E703D9C79}"/>
              </a:ext>
            </a:extLst>
          </p:cNvPr>
          <p:cNvSpPr txBox="1"/>
          <p:nvPr/>
        </p:nvSpPr>
        <p:spPr>
          <a:xfrm>
            <a:off x="1733683" y="187843"/>
            <a:ext cx="8721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ko-KR" sz="2400" dirty="0"/>
              <a:t>NeurIPS 2023</a:t>
            </a:r>
          </a:p>
        </p:txBody>
      </p:sp>
    </p:spTree>
    <p:extLst>
      <p:ext uri="{BB962C8B-B14F-4D97-AF65-F5344CB8AC3E}">
        <p14:creationId xmlns:p14="http://schemas.microsoft.com/office/powerpoint/2010/main" val="1846789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69B45-B51A-291F-9FB4-5253ABFD8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A061AD-2C8F-1AA5-5DFC-65F01A9FD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0853A9-3D91-4627-B377-02682E3E593E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7958E5-7814-72CC-991B-933C1AB562FC}"/>
              </a:ext>
            </a:extLst>
          </p:cNvPr>
          <p:cNvSpPr txBox="1"/>
          <p:nvPr/>
        </p:nvSpPr>
        <p:spPr>
          <a:xfrm>
            <a:off x="890945" y="88562"/>
            <a:ext cx="11020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b="1" dirty="0">
                <a:latin typeface="나눔스퀘어 네오 Regular"/>
              </a:rPr>
              <a:t>2. Related Work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네오 Regular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DF9731-76E8-E953-E474-99144B1692E8}"/>
              </a:ext>
            </a:extLst>
          </p:cNvPr>
          <p:cNvSpPr txBox="1"/>
          <p:nvPr/>
        </p:nvSpPr>
        <p:spPr>
          <a:xfrm>
            <a:off x="690880" y="769035"/>
            <a:ext cx="924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ighlight>
                  <a:srgbClr val="C0C0C0"/>
                </a:highlight>
              </a:rPr>
              <a:t>KDD'10 </a:t>
            </a:r>
            <a:r>
              <a:rPr lang="ko-KR" altLang="en-US" dirty="0" err="1">
                <a:highlight>
                  <a:srgbClr val="C0C0C0"/>
                </a:highlight>
              </a:rPr>
              <a:t>Training</a:t>
            </a:r>
            <a:r>
              <a:rPr lang="ko-KR" altLang="en-US" dirty="0">
                <a:highlight>
                  <a:srgbClr val="C0C0C0"/>
                </a:highlight>
              </a:rPr>
              <a:t> and </a:t>
            </a:r>
            <a:r>
              <a:rPr lang="ko-KR" altLang="en-US" dirty="0" err="1">
                <a:highlight>
                  <a:srgbClr val="C0C0C0"/>
                </a:highlight>
              </a:rPr>
              <a:t>testing</a:t>
            </a:r>
            <a:r>
              <a:rPr lang="ko-KR" altLang="en-US" dirty="0">
                <a:highlight>
                  <a:srgbClr val="C0C0C0"/>
                </a:highlight>
              </a:rPr>
              <a:t> of </a:t>
            </a:r>
            <a:r>
              <a:rPr lang="ko-KR" altLang="en-US" dirty="0" err="1">
                <a:highlight>
                  <a:srgbClr val="C0C0C0"/>
                </a:highlight>
              </a:rPr>
              <a:t>recommender</a:t>
            </a:r>
            <a:r>
              <a:rPr lang="ko-KR" altLang="en-US" dirty="0">
                <a:highlight>
                  <a:srgbClr val="C0C0C0"/>
                </a:highlight>
              </a:rPr>
              <a:t> </a:t>
            </a:r>
            <a:r>
              <a:rPr lang="ko-KR" altLang="en-US" dirty="0" err="1">
                <a:highlight>
                  <a:srgbClr val="C0C0C0"/>
                </a:highlight>
              </a:rPr>
              <a:t>systems</a:t>
            </a:r>
            <a:r>
              <a:rPr lang="ko-KR" altLang="en-US" dirty="0">
                <a:highlight>
                  <a:srgbClr val="C0C0C0"/>
                </a:highlight>
              </a:rPr>
              <a:t> </a:t>
            </a:r>
            <a:r>
              <a:rPr lang="ko-KR" altLang="en-US" dirty="0" err="1">
                <a:highlight>
                  <a:srgbClr val="C0C0C0"/>
                </a:highlight>
              </a:rPr>
              <a:t>on</a:t>
            </a:r>
            <a:r>
              <a:rPr lang="ko-KR" altLang="en-US" dirty="0">
                <a:highlight>
                  <a:srgbClr val="C0C0C0"/>
                </a:highlight>
              </a:rPr>
              <a:t> </a:t>
            </a:r>
            <a:r>
              <a:rPr lang="ko-KR" altLang="en-US" dirty="0" err="1">
                <a:highlight>
                  <a:srgbClr val="C0C0C0"/>
                </a:highlight>
              </a:rPr>
              <a:t>data</a:t>
            </a:r>
            <a:r>
              <a:rPr lang="ko-KR" altLang="en-US" dirty="0">
                <a:highlight>
                  <a:srgbClr val="C0C0C0"/>
                </a:highlight>
              </a:rPr>
              <a:t> </a:t>
            </a:r>
            <a:r>
              <a:rPr lang="ko-KR" altLang="en-US" dirty="0" err="1">
                <a:highlight>
                  <a:srgbClr val="C0C0C0"/>
                </a:highlight>
              </a:rPr>
              <a:t>missing</a:t>
            </a:r>
            <a:r>
              <a:rPr lang="ko-KR" altLang="en-US" dirty="0">
                <a:highlight>
                  <a:srgbClr val="C0C0C0"/>
                </a:highlight>
              </a:rPr>
              <a:t> </a:t>
            </a:r>
            <a:r>
              <a:rPr lang="ko-KR" altLang="en-US" dirty="0" err="1">
                <a:highlight>
                  <a:srgbClr val="C0C0C0"/>
                </a:highlight>
              </a:rPr>
              <a:t>not</a:t>
            </a:r>
            <a:r>
              <a:rPr lang="ko-KR" altLang="en-US" dirty="0">
                <a:highlight>
                  <a:srgbClr val="C0C0C0"/>
                </a:highlight>
              </a:rPr>
              <a:t> </a:t>
            </a:r>
            <a:r>
              <a:rPr lang="ko-KR" altLang="en-US" dirty="0" err="1">
                <a:highlight>
                  <a:srgbClr val="C0C0C0"/>
                </a:highlight>
              </a:rPr>
              <a:t>at</a:t>
            </a:r>
            <a:r>
              <a:rPr lang="ko-KR" altLang="en-US" dirty="0">
                <a:highlight>
                  <a:srgbClr val="C0C0C0"/>
                </a:highlight>
              </a:rPr>
              <a:t> </a:t>
            </a:r>
            <a:r>
              <a:rPr lang="ko-KR" altLang="en-US" dirty="0" err="1">
                <a:highlight>
                  <a:srgbClr val="C0C0C0"/>
                </a:highlight>
              </a:rPr>
              <a:t>random</a:t>
            </a:r>
            <a:endParaRPr lang="ko-KR" altLang="en-US" dirty="0">
              <a:highlight>
                <a:srgbClr val="C0C0C0"/>
              </a:highlight>
            </a:endParaRPr>
          </a:p>
        </p:txBody>
      </p:sp>
      <p:pic>
        <p:nvPicPr>
          <p:cNvPr id="11" name="그림 10" descr="텍스트, 스크린샷, 도표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6A20EB0-63E2-EA85-302B-332E132E9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684223"/>
            <a:ext cx="6835732" cy="44047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BC80A2-8AF3-B4F3-78C3-F751F58BD238}"/>
              </a:ext>
            </a:extLst>
          </p:cNvPr>
          <p:cNvSpPr txBox="1"/>
          <p:nvPr/>
        </p:nvSpPr>
        <p:spPr>
          <a:xfrm>
            <a:off x="7343732" y="1684223"/>
            <a:ext cx="4733276" cy="4522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Romance movies</a:t>
            </a:r>
            <a:r>
              <a:rPr lang="ko-KR" altLang="en-US" sz="1600" dirty="0"/>
              <a:t>를 좋아하는 사람은 </a:t>
            </a:r>
            <a:r>
              <a:rPr lang="en-US" altLang="ko-KR" sz="1600" dirty="0"/>
              <a:t>romance movies</a:t>
            </a:r>
            <a:r>
              <a:rPr lang="ko-KR" altLang="en-US" sz="1600" dirty="0"/>
              <a:t>에만 최고 점수 </a:t>
            </a:r>
            <a:r>
              <a:rPr lang="en-US" altLang="ko-KR" sz="1600" dirty="0"/>
              <a:t>5</a:t>
            </a:r>
            <a:r>
              <a:rPr lang="ko-KR" altLang="en-US" sz="1600" dirty="0"/>
              <a:t>점을 주고</a:t>
            </a:r>
            <a:r>
              <a:rPr lang="en-US" altLang="ko-KR" sz="1600" dirty="0"/>
              <a:t>, horror movies</a:t>
            </a:r>
            <a:r>
              <a:rPr lang="ko-KR" altLang="en-US" sz="1600" dirty="0"/>
              <a:t>는 평가하지 않음</a:t>
            </a:r>
            <a:r>
              <a:rPr lang="en-US" altLang="ko-KR" sz="1600" dirty="0"/>
              <a:t>.(</a:t>
            </a:r>
            <a:r>
              <a:rPr lang="ko-KR" altLang="en-US" sz="1600" dirty="0"/>
              <a:t>누락</a:t>
            </a:r>
            <a:r>
              <a:rPr lang="en-US" altLang="ko-KR" sz="1600" dirty="0"/>
              <a:t>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/>
              <a:t>Missing (</a:t>
            </a:r>
            <a:r>
              <a:rPr lang="ko-KR" altLang="en-US" sz="1400" dirty="0"/>
              <a:t>누락</a:t>
            </a:r>
            <a:r>
              <a:rPr lang="en-US" altLang="ko-KR" sz="1400" dirty="0"/>
              <a:t>): user</a:t>
            </a:r>
            <a:r>
              <a:rPr lang="ko-KR" altLang="en-US" sz="1400" dirty="0"/>
              <a:t>가 각자 좋아하거나 알고 있는 </a:t>
            </a:r>
            <a:r>
              <a:rPr lang="en-US" altLang="ko-KR" sz="1400" dirty="0"/>
              <a:t>movies</a:t>
            </a:r>
            <a:r>
              <a:rPr lang="ko-KR" altLang="en-US" sz="1400" dirty="0"/>
              <a:t>만 평가</a:t>
            </a:r>
            <a:endParaRPr lang="en-US" altLang="ko-KR" sz="1400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/>
              <a:t>test sets</a:t>
            </a:r>
            <a:r>
              <a:rPr lang="ko-KR" altLang="en-US" sz="1400" dirty="0"/>
              <a:t>에 </a:t>
            </a:r>
            <a:r>
              <a:rPr lang="en-US" altLang="ko-KR" sz="1400" dirty="0"/>
              <a:t>MNAR </a:t>
            </a:r>
            <a:r>
              <a:rPr lang="ko-KR" altLang="en-US" sz="1400" dirty="0"/>
              <a:t>문제가 발생</a:t>
            </a:r>
            <a:r>
              <a:rPr lang="en-US" altLang="ko-KR" sz="1400" dirty="0"/>
              <a:t>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/>
              <a:t>항상 </a:t>
            </a:r>
            <a:r>
              <a:rPr lang="en-US" altLang="ko-KR" sz="1400" dirty="0"/>
              <a:t>user - item(movie)</a:t>
            </a:r>
            <a:r>
              <a:rPr lang="ko-KR" altLang="en-US" sz="1400" dirty="0"/>
              <a:t>의 </a:t>
            </a:r>
            <a:r>
              <a:rPr lang="en-US" altLang="ko-KR" sz="1400" dirty="0"/>
              <a:t>pair</a:t>
            </a:r>
            <a:r>
              <a:rPr lang="ko-KR" altLang="en-US" sz="1400" dirty="0"/>
              <a:t>가 본인이 좋아하는 영화만 </a:t>
            </a:r>
            <a:r>
              <a:rPr lang="en-US" altLang="ko-KR" sz="1400" dirty="0"/>
              <a:t>pair</a:t>
            </a:r>
            <a:r>
              <a:rPr lang="ko-KR" altLang="en-US" sz="1400" dirty="0"/>
              <a:t>로 생성</a:t>
            </a:r>
            <a:r>
              <a:rPr lang="en-US" altLang="ko-KR" sz="1400" dirty="0"/>
              <a:t>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/>
              <a:t>(user, item)</a:t>
            </a:r>
            <a:r>
              <a:rPr lang="ko-KR" altLang="en-US" sz="1400" dirty="0"/>
              <a:t>이 항상 최고 점수 </a:t>
            </a:r>
            <a:r>
              <a:rPr lang="en-US" altLang="ko-KR" sz="1400" dirty="0"/>
              <a:t>5</a:t>
            </a:r>
            <a:r>
              <a:rPr lang="ko-KR" altLang="en-US" sz="1400" dirty="0"/>
              <a:t>점만 발생</a:t>
            </a:r>
            <a:r>
              <a:rPr lang="en-US" altLang="ko-KR" sz="1400" dirty="0"/>
              <a:t>, </a:t>
            </a:r>
            <a:r>
              <a:rPr lang="ko-KR" altLang="en-US" sz="1400" dirty="0"/>
              <a:t>항상 </a:t>
            </a:r>
            <a:r>
              <a:rPr lang="en-US" altLang="ko-KR" sz="1400" dirty="0"/>
              <a:t>5</a:t>
            </a:r>
            <a:r>
              <a:rPr lang="ko-KR" altLang="en-US" sz="1400" dirty="0"/>
              <a:t>점을 예측하는 쓸모 없는 추천 시스템 탄생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[</a:t>
            </a:r>
            <a:r>
              <a:rPr lang="ko-KR" altLang="en-US" sz="1600" dirty="0"/>
              <a:t>해결책</a:t>
            </a:r>
            <a:r>
              <a:rPr lang="en-US" altLang="ko-KR" sz="1600" dirty="0"/>
              <a:t>] (user, item)</a:t>
            </a:r>
            <a:r>
              <a:rPr lang="ko-KR" altLang="en-US" sz="1600" dirty="0"/>
              <a:t>에서 </a:t>
            </a:r>
            <a:r>
              <a:rPr lang="en-US" altLang="ko-KR" sz="1600" dirty="0"/>
              <a:t>ratings(</a:t>
            </a:r>
            <a:r>
              <a:rPr lang="ko-KR" altLang="en-US" sz="1600" dirty="0"/>
              <a:t>평가</a:t>
            </a:r>
            <a:r>
              <a:rPr lang="en-US" altLang="ko-KR" sz="1600" dirty="0"/>
              <a:t>)</a:t>
            </a:r>
            <a:r>
              <a:rPr lang="ko-KR" altLang="en-US" sz="1600" dirty="0"/>
              <a:t>이 </a:t>
            </a:r>
            <a:r>
              <a:rPr lang="en-US" altLang="ko-KR" sz="1600" dirty="0"/>
              <a:t>observed or missing item </a:t>
            </a:r>
            <a:r>
              <a:rPr lang="ko-KR" altLang="en-US" sz="1600" dirty="0"/>
              <a:t>모두에 대하여 </a:t>
            </a:r>
            <a:r>
              <a:rPr lang="en-US" altLang="ko-KR" sz="1600" dirty="0"/>
              <a:t>prediction/ranking</a:t>
            </a:r>
            <a:r>
              <a:rPr lang="ko-KR" altLang="en-US" sz="1600" dirty="0"/>
              <a:t>을 해야 함</a:t>
            </a:r>
            <a:r>
              <a:rPr lang="en-US" altLang="ko-KR" sz="1600" dirty="0"/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96A3D1-CE67-EA32-F1D9-8A89172AE1F8}"/>
              </a:ext>
            </a:extLst>
          </p:cNvPr>
          <p:cNvSpPr/>
          <p:nvPr/>
        </p:nvSpPr>
        <p:spPr>
          <a:xfrm>
            <a:off x="721360" y="1295620"/>
            <a:ext cx="4592320" cy="28448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MSAR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Problem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473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56903-4510-CF11-3EF3-EE3AA5AD6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FE0530-A239-D1F1-E73D-DC4F57D6A3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0853A9-3D91-4627-B377-02682E3E593E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D60C7-630A-3985-628D-7B377DE59231}"/>
              </a:ext>
            </a:extLst>
          </p:cNvPr>
          <p:cNvSpPr txBox="1"/>
          <p:nvPr/>
        </p:nvSpPr>
        <p:spPr>
          <a:xfrm>
            <a:off x="890945" y="88562"/>
            <a:ext cx="11020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 네오 Regular"/>
                <a:cs typeface="+mn-cs"/>
              </a:rPr>
              <a:t>3. Preliminaries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네오 Regular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E077A0-17BC-1314-E4A7-CDDCF174F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90" y="798936"/>
            <a:ext cx="7559310" cy="543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474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C9741-5DBD-3D3E-EB11-4DCC24E61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943B99E-F235-A97A-BDD1-05AB5B681E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0853A9-3D91-4627-B377-02682E3E593E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D0F552-CC37-17E2-F507-9502E29AC250}"/>
              </a:ext>
            </a:extLst>
          </p:cNvPr>
          <p:cNvSpPr txBox="1"/>
          <p:nvPr/>
        </p:nvSpPr>
        <p:spPr>
          <a:xfrm>
            <a:off x="890945" y="88562"/>
            <a:ext cx="11020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 네오 Regular"/>
                <a:cs typeface="+mn-cs"/>
              </a:rPr>
              <a:t>3. Preliminaries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네오 Regular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DC96486-6EED-F6D1-6744-1937CFEC0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812" y="693183"/>
            <a:ext cx="9876376" cy="54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15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F0EE1-6787-719F-D4DC-AC780E2EB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02E5E17-5627-626E-65A8-A374FC05E2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0853A9-3D91-4627-B377-02682E3E593E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43FDC-8A05-21BC-7A3F-05CA0D893656}"/>
              </a:ext>
            </a:extLst>
          </p:cNvPr>
          <p:cNvSpPr txBox="1"/>
          <p:nvPr/>
        </p:nvSpPr>
        <p:spPr>
          <a:xfrm>
            <a:off x="890945" y="88562"/>
            <a:ext cx="11020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 네오 Regular"/>
                <a:cs typeface="+mn-cs"/>
              </a:rPr>
              <a:t>3. Preliminaries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네오 Regular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8C41AC0-FC3B-ED6B-3FED-3EC7F1EC9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45" y="728718"/>
            <a:ext cx="8679775" cy="535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7785C-FD89-8579-A971-EB27A409A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2E06C4C-CEAC-D988-AD99-82891DF5E5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0853A9-3D91-4627-B377-02682E3E593E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F3030D-3DEF-B525-18B0-4F5F0EAD8583}"/>
              </a:ext>
            </a:extLst>
          </p:cNvPr>
          <p:cNvSpPr txBox="1"/>
          <p:nvPr/>
        </p:nvSpPr>
        <p:spPr>
          <a:xfrm>
            <a:off x="890945" y="88562"/>
            <a:ext cx="11020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 네오 Regular"/>
                <a:cs typeface="+mn-cs"/>
              </a:rPr>
              <a:t>3. Preliminaries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네오 Regular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E6C2BA4-E1EB-AB1C-B962-E3A40FCCD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45" y="728718"/>
            <a:ext cx="8679775" cy="535264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D29DF3C-634A-7718-7713-B13276C102CA}"/>
              </a:ext>
            </a:extLst>
          </p:cNvPr>
          <p:cNvSpPr/>
          <p:nvPr/>
        </p:nvSpPr>
        <p:spPr>
          <a:xfrm>
            <a:off x="1259840" y="3058160"/>
            <a:ext cx="4287520" cy="2743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806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FFDD3-57A1-9ED2-C3DE-469F54C37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39E1E08-8C04-834E-0678-F8A4F3D386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0853A9-3D91-4627-B377-02682E3E593E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FFC2F6-B8BE-78F3-F0B1-7EA0682BC90C}"/>
              </a:ext>
            </a:extLst>
          </p:cNvPr>
          <p:cNvSpPr txBox="1"/>
          <p:nvPr/>
        </p:nvSpPr>
        <p:spPr>
          <a:xfrm>
            <a:off x="890945" y="88562"/>
            <a:ext cx="11020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 네오 Regular"/>
                <a:cs typeface="+mn-cs"/>
              </a:rPr>
              <a:t>3. Preliminaries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네오 Regular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2AEAAD-3B0E-256E-E98A-9006A2D99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41" y="1412241"/>
            <a:ext cx="10377518" cy="280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85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A24B4-5196-FAEB-5C6C-30E6ACBB2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02EC933-5BEF-D534-CFB5-DC5712769A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0853A9-3D91-4627-B377-02682E3E593E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51D275-972E-E17D-85D1-5AE77AF1CA72}"/>
              </a:ext>
            </a:extLst>
          </p:cNvPr>
          <p:cNvSpPr txBox="1"/>
          <p:nvPr/>
        </p:nvSpPr>
        <p:spPr>
          <a:xfrm>
            <a:off x="890945" y="88562"/>
            <a:ext cx="11020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 네오 Regular"/>
                <a:cs typeface="+mn-cs"/>
              </a:rPr>
              <a:t>3. Preliminaries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네오 Regular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E1C8A32-D531-70C4-60B8-F002B72B8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07" y="1209040"/>
            <a:ext cx="11129434" cy="363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92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B842B-A9FB-620A-9BD8-84190C0EE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855C458-F873-F933-10AC-3549051DB5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0853A9-3D91-4627-B377-02682E3E593E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7F8486-2731-E394-5EFB-D45EA6BB44D0}"/>
              </a:ext>
            </a:extLst>
          </p:cNvPr>
          <p:cNvSpPr txBox="1"/>
          <p:nvPr/>
        </p:nvSpPr>
        <p:spPr>
          <a:xfrm>
            <a:off x="890945" y="88562"/>
            <a:ext cx="11020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b="1" dirty="0">
                <a:latin typeface="나눔스퀘어 네오 Regular"/>
              </a:rPr>
              <a:t>4. Proposed Approach: PROPCARE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네오 Regular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C5C917-A8A5-34A4-55D5-F955FE5A1A2E}"/>
              </a:ext>
            </a:extLst>
          </p:cNvPr>
          <p:cNvSpPr/>
          <p:nvPr/>
        </p:nvSpPr>
        <p:spPr>
          <a:xfrm>
            <a:off x="890945" y="782320"/>
            <a:ext cx="5916255" cy="365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altLang="ko-KR" b="1" dirty="0"/>
              <a:t>4.1. Naive propensity estimator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F268B9-C952-FD13-1D84-4DF9E5915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44" y="1317983"/>
            <a:ext cx="9523231" cy="475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23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06441-9289-B4B3-8B76-7B23003E4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C8A93E9-7B34-F289-5999-D2C3E423D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0853A9-3D91-4627-B377-02682E3E593E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7BFBBD-C890-5E07-3837-4F8D3597BE40}"/>
              </a:ext>
            </a:extLst>
          </p:cNvPr>
          <p:cNvSpPr txBox="1"/>
          <p:nvPr/>
        </p:nvSpPr>
        <p:spPr>
          <a:xfrm>
            <a:off x="890945" y="88562"/>
            <a:ext cx="11020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b="1" dirty="0">
                <a:latin typeface="나눔스퀘어 네오 Regular"/>
              </a:rPr>
              <a:t>4. Proposed Approach: PROPCARE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네오 Regular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192BEB8-FBFA-B91E-4098-0E450BB64B3B}"/>
              </a:ext>
            </a:extLst>
          </p:cNvPr>
          <p:cNvSpPr/>
          <p:nvPr/>
        </p:nvSpPr>
        <p:spPr>
          <a:xfrm>
            <a:off x="890945" y="782320"/>
            <a:ext cx="5916255" cy="365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altLang="ko-KR" b="1" dirty="0"/>
              <a:t>4.1. Naive propensity estimator</a:t>
            </a:r>
            <a:endParaRPr lang="ko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6D3828-1AD3-BA10-3B8F-D81190347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45" y="1317982"/>
            <a:ext cx="9878830" cy="475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559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DEE4D-A67E-04F1-7C65-4F96C690B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7711D05-03AC-8837-AA30-1AE7DAE772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0853A9-3D91-4627-B377-02682E3E593E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3887A-6DE8-D8E3-872E-A093EA9DABF7}"/>
              </a:ext>
            </a:extLst>
          </p:cNvPr>
          <p:cNvSpPr txBox="1"/>
          <p:nvPr/>
        </p:nvSpPr>
        <p:spPr>
          <a:xfrm>
            <a:off x="890945" y="88562"/>
            <a:ext cx="11020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b="1" dirty="0">
                <a:latin typeface="나눔스퀘어 네오 Regular"/>
              </a:rPr>
              <a:t>4. Proposed Approach: PROPCARE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네오 Regular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15BC303-66DA-814F-2E70-226817D3E310}"/>
              </a:ext>
            </a:extLst>
          </p:cNvPr>
          <p:cNvSpPr/>
          <p:nvPr/>
        </p:nvSpPr>
        <p:spPr>
          <a:xfrm>
            <a:off x="890945" y="782320"/>
            <a:ext cx="5916255" cy="365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altLang="ko-KR" b="1" dirty="0"/>
              <a:t>4.1. Naive propensity estimator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4CEE2D-0743-FAF5-E3EF-73EE724EFF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6716"/>
          <a:stretch>
            <a:fillRect/>
          </a:stretch>
        </p:blipFill>
        <p:spPr>
          <a:xfrm>
            <a:off x="890945" y="1615440"/>
            <a:ext cx="11020475" cy="164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33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42294FE-01E3-DDBE-2A8D-7F3AC97EA4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0853A9-3D91-4627-B377-02682E3E593E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819D6-648F-7667-71CF-3133FE3E8082}"/>
              </a:ext>
            </a:extLst>
          </p:cNvPr>
          <p:cNvSpPr txBox="1"/>
          <p:nvPr/>
        </p:nvSpPr>
        <p:spPr>
          <a:xfrm>
            <a:off x="822121" y="1277385"/>
            <a:ext cx="11020475" cy="4303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 b="1" dirty="0">
                <a:latin typeface="나눔스퀘어 네오 Regular"/>
              </a:rPr>
              <a:t>Abstract</a:t>
            </a:r>
          </a:p>
          <a:p>
            <a:pPr marL="342900" marR="0" lvl="0" indent="-3429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 네오 Regular"/>
                <a:cs typeface="+mn-cs"/>
              </a:rPr>
              <a:t>Introduction</a:t>
            </a:r>
          </a:p>
          <a:p>
            <a:pPr marL="342900" marR="0" lvl="0" indent="-3429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altLang="ko-KR" sz="2000" b="1" dirty="0">
                <a:latin typeface="나눔스퀘어 네오 Regular"/>
              </a:rPr>
              <a:t>Related Work</a:t>
            </a:r>
          </a:p>
          <a:p>
            <a:pPr marL="342900" marR="0" lvl="0" indent="-3429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 네오 Regular"/>
                <a:cs typeface="+mn-cs"/>
              </a:rPr>
              <a:t>Preliminaries</a:t>
            </a:r>
          </a:p>
          <a:p>
            <a:pPr marL="342900" marR="0" lvl="0" indent="-3429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altLang="ko-KR" sz="2000" b="1" dirty="0">
                <a:latin typeface="나눔스퀘어 네오 Regular"/>
              </a:rPr>
              <a:t>Proposed Approach: PROPCARE</a:t>
            </a:r>
          </a:p>
          <a:p>
            <a:pPr marL="342900" marR="0" lvl="0" indent="-3429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altLang="ko-KR" sz="2000" b="1" dirty="0">
                <a:latin typeface="나눔스퀘어 네오 Regular"/>
              </a:rPr>
              <a:t>Experiment</a:t>
            </a:r>
          </a:p>
          <a:p>
            <a:pPr marL="342900" marR="0" lvl="0" indent="-3429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 네오 Regular"/>
                <a:cs typeface="+mn-cs"/>
              </a:rPr>
              <a:t>Conclusion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네오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8336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11072-7CAD-D614-271B-FDF74D9ED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773A00-E7C0-7F2D-9419-59FB7462D4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0853A9-3D91-4627-B377-02682E3E593E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B8C8A-E729-08D0-7457-BEDEF1600389}"/>
              </a:ext>
            </a:extLst>
          </p:cNvPr>
          <p:cNvSpPr txBox="1"/>
          <p:nvPr/>
        </p:nvSpPr>
        <p:spPr>
          <a:xfrm>
            <a:off x="890945" y="88562"/>
            <a:ext cx="11020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b="1" dirty="0">
                <a:latin typeface="나눔스퀘어 네오 Regular"/>
              </a:rPr>
              <a:t>4. Proposed Approach: PROPCARE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네오 Regular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F10DD0F-1754-89E4-499B-BE6B026A2E79}"/>
              </a:ext>
            </a:extLst>
          </p:cNvPr>
          <p:cNvSpPr/>
          <p:nvPr/>
        </p:nvSpPr>
        <p:spPr>
          <a:xfrm>
            <a:off x="890945" y="782320"/>
            <a:ext cx="5916255" cy="365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altLang="ko-KR" b="1" dirty="0"/>
              <a:t>4.2. Incorporating prior knowledge</a:t>
            </a:r>
            <a:endParaRPr lang="ko-KR" altLang="en-US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64E8D77-0B14-92FB-6864-2C30545AF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45" y="1317983"/>
            <a:ext cx="8397968" cy="542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233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6838D-A4BD-F543-7FF0-85E6DE2DD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E5D07BF-D46A-DAB9-C5AF-25B67B36A4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0853A9-3D91-4627-B377-02682E3E593E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E47C7A-E555-BBB0-2023-9491D6190C3C}"/>
              </a:ext>
            </a:extLst>
          </p:cNvPr>
          <p:cNvSpPr txBox="1"/>
          <p:nvPr/>
        </p:nvSpPr>
        <p:spPr>
          <a:xfrm>
            <a:off x="890945" y="88562"/>
            <a:ext cx="11020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b="1" dirty="0">
                <a:latin typeface="나눔스퀘어 네오 Regular"/>
              </a:rPr>
              <a:t>4. Proposed Approach: PROPCARE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네오 Regular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8B1BC59-4AE9-FB39-CF29-46717E9BDE38}"/>
              </a:ext>
            </a:extLst>
          </p:cNvPr>
          <p:cNvSpPr/>
          <p:nvPr/>
        </p:nvSpPr>
        <p:spPr>
          <a:xfrm>
            <a:off x="890945" y="782320"/>
            <a:ext cx="5916255" cy="365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altLang="ko-KR" b="1" dirty="0"/>
              <a:t>4.2. Incorporating prior knowledge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0AFE03-D4F0-9FA7-B0B6-40132126E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759" y="1455249"/>
            <a:ext cx="9472481" cy="39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951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8CADC-84F5-50A9-A0AF-EE7EA1BD7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D9854B-2757-973A-ACDA-C2F46B5A0C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0853A9-3D91-4627-B377-02682E3E593E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096879-FBDC-F07D-1036-6343ADA1C736}"/>
              </a:ext>
            </a:extLst>
          </p:cNvPr>
          <p:cNvSpPr txBox="1"/>
          <p:nvPr/>
        </p:nvSpPr>
        <p:spPr>
          <a:xfrm>
            <a:off x="890945" y="88562"/>
            <a:ext cx="11020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b="1" dirty="0">
                <a:latin typeface="나눔스퀘어 네오 Regular"/>
              </a:rPr>
              <a:t>4. Proposed Approach: PROPCARE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네오 Regular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BBFF88-83B1-CB25-A830-7874755B22B2}"/>
              </a:ext>
            </a:extLst>
          </p:cNvPr>
          <p:cNvSpPr/>
          <p:nvPr/>
        </p:nvSpPr>
        <p:spPr>
          <a:xfrm>
            <a:off x="890945" y="782320"/>
            <a:ext cx="5916255" cy="365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altLang="ko-KR" b="1" dirty="0"/>
              <a:t>4.2. Incorporating prior knowledge</a:t>
            </a:r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934E450-2F74-7301-35C2-10A82F465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45" y="1232820"/>
            <a:ext cx="9055695" cy="560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3493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82DA2-BAB3-556F-E12A-29ECDCBBA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6816F7F-DA9A-C447-073D-3A92D91FE3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0853A9-3D91-4627-B377-02682E3E593E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AE5C0F-94DE-6A6E-6D96-245DBBA1F14B}"/>
              </a:ext>
            </a:extLst>
          </p:cNvPr>
          <p:cNvSpPr txBox="1"/>
          <p:nvPr/>
        </p:nvSpPr>
        <p:spPr>
          <a:xfrm>
            <a:off x="890945" y="88562"/>
            <a:ext cx="11020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b="1" dirty="0">
                <a:latin typeface="나눔스퀘어 네오 Regular"/>
              </a:rPr>
              <a:t>4. Proposed Approach: PROPCARE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네오 Regular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C538D2-3C0C-CAEE-182E-B36B1C8C7EA2}"/>
              </a:ext>
            </a:extLst>
          </p:cNvPr>
          <p:cNvSpPr/>
          <p:nvPr/>
        </p:nvSpPr>
        <p:spPr>
          <a:xfrm>
            <a:off x="890945" y="782320"/>
            <a:ext cx="5916255" cy="365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altLang="ko-KR" b="1" dirty="0"/>
              <a:t>4.2. Incorporating prior knowledge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BCA2469-288F-E0EC-4E04-0EF7A07CE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45" y="2105610"/>
            <a:ext cx="11020475" cy="201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155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B6C2E-BFB4-A172-D6D9-6FE068DA8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825D295-6390-8592-A4A9-8AB1C919A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0853A9-3D91-4627-B377-02682E3E593E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84A2AD-9C8F-FD14-9600-BCC031CB279F}"/>
              </a:ext>
            </a:extLst>
          </p:cNvPr>
          <p:cNvSpPr txBox="1"/>
          <p:nvPr/>
        </p:nvSpPr>
        <p:spPr>
          <a:xfrm>
            <a:off x="890945" y="88562"/>
            <a:ext cx="11020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b="1" dirty="0">
                <a:latin typeface="나눔스퀘어 네오 Regular"/>
              </a:rPr>
              <a:t>4. Proposed Approach: PROPCARE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네오 Regular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B48746-6680-0655-1088-7D48DA3BDB85}"/>
              </a:ext>
            </a:extLst>
          </p:cNvPr>
          <p:cNvSpPr/>
          <p:nvPr/>
        </p:nvSpPr>
        <p:spPr>
          <a:xfrm>
            <a:off x="890945" y="782320"/>
            <a:ext cx="5916255" cy="365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altLang="ko-KR" b="1" dirty="0"/>
              <a:t>4.2. Incorporating prior knowledge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0C0D43-99B3-7759-4A22-B5B16999C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45" y="1241573"/>
            <a:ext cx="9015241" cy="561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66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2740D-AA5B-7464-DD3D-F404C20EF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1E3E7B7-1A90-AE55-8B63-2DA610B80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0853A9-3D91-4627-B377-02682E3E593E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8AB7B-9E53-DFAF-4B2E-6A64751E3625}"/>
              </a:ext>
            </a:extLst>
          </p:cNvPr>
          <p:cNvSpPr txBox="1"/>
          <p:nvPr/>
        </p:nvSpPr>
        <p:spPr>
          <a:xfrm>
            <a:off x="890945" y="88562"/>
            <a:ext cx="11020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b="1" dirty="0">
                <a:latin typeface="나눔스퀘어 네오 Regular"/>
              </a:rPr>
              <a:t>4. Proposed Approach: PROPCARE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네오 Regular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BF2D1F0-86B0-54FF-27EB-C259EFCDC850}"/>
              </a:ext>
            </a:extLst>
          </p:cNvPr>
          <p:cNvSpPr/>
          <p:nvPr/>
        </p:nvSpPr>
        <p:spPr>
          <a:xfrm>
            <a:off x="890945" y="782320"/>
            <a:ext cx="5916255" cy="365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altLang="ko-KR" b="1" dirty="0"/>
              <a:t>4.2. Incorporating prior knowledge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CE4DCD-A261-C795-A844-CF01F2A20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45" y="1214512"/>
            <a:ext cx="8548759" cy="56434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8A94517-A064-F70B-2FB9-BD45C6BEB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042" y="758790"/>
            <a:ext cx="4572396" cy="40389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D28289D-F351-4950-41DF-6D49370D922B}"/>
              </a:ext>
            </a:extLst>
          </p:cNvPr>
          <p:cNvSpPr/>
          <p:nvPr/>
        </p:nvSpPr>
        <p:spPr>
          <a:xfrm>
            <a:off x="7254042" y="758790"/>
            <a:ext cx="4572396" cy="38865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A5D1A87-7459-FEA8-264D-2D85985699C0}"/>
              </a:ext>
            </a:extLst>
          </p:cNvPr>
          <p:cNvSpPr/>
          <p:nvPr/>
        </p:nvSpPr>
        <p:spPr>
          <a:xfrm>
            <a:off x="1300282" y="1294453"/>
            <a:ext cx="7457638" cy="67658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8C0FD04-8096-1F96-9940-9E945F50DB3B}"/>
              </a:ext>
            </a:extLst>
          </p:cNvPr>
          <p:cNvSpPr/>
          <p:nvPr/>
        </p:nvSpPr>
        <p:spPr>
          <a:xfrm>
            <a:off x="890945" y="4548667"/>
            <a:ext cx="6637615" cy="230933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715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A2D16-25FF-2D3C-B8C1-2F6D61506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9E946C6-B609-5AF2-8AE6-457B97A17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0853A9-3D91-4627-B377-02682E3E593E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8B6CB-3398-8766-5840-F8FC8BCEB8C7}"/>
              </a:ext>
            </a:extLst>
          </p:cNvPr>
          <p:cNvSpPr txBox="1"/>
          <p:nvPr/>
        </p:nvSpPr>
        <p:spPr>
          <a:xfrm>
            <a:off x="890945" y="88562"/>
            <a:ext cx="11020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b="1" dirty="0">
                <a:latin typeface="나눔스퀘어 네오 Regular"/>
              </a:rPr>
              <a:t>4. Proposed Approach: PROPCARE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네오 Regular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3CF18A-A329-1951-F601-AB1566298D72}"/>
              </a:ext>
            </a:extLst>
          </p:cNvPr>
          <p:cNvSpPr/>
          <p:nvPr/>
        </p:nvSpPr>
        <p:spPr>
          <a:xfrm>
            <a:off x="890945" y="782320"/>
            <a:ext cx="5916255" cy="365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altLang="ko-KR" b="1" dirty="0"/>
              <a:t>4.3. Propensity learning</a:t>
            </a:r>
            <a:endParaRPr lang="ko-KR" altLang="en-US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CB09720-C3E9-6BC2-BF6A-548CAC96C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661" y="1722692"/>
            <a:ext cx="10382677" cy="341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7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B60AC-9279-7F1A-54B3-A80BBBCD7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39024D7-49A6-FE30-6C29-F78559829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0853A9-3D91-4627-B377-02682E3E593E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BDF2EE-BAEC-EA4F-90B4-EAE650268C88}"/>
              </a:ext>
            </a:extLst>
          </p:cNvPr>
          <p:cNvSpPr txBox="1"/>
          <p:nvPr/>
        </p:nvSpPr>
        <p:spPr>
          <a:xfrm>
            <a:off x="890945" y="88562"/>
            <a:ext cx="11020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b="1" dirty="0">
                <a:latin typeface="나눔스퀘어 네오 Regular"/>
              </a:rPr>
              <a:t>4. Proposed Approach: PROPCARE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네오 Regular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77B6BA9-0EC9-F69E-0521-B88BB9FE6A0B}"/>
              </a:ext>
            </a:extLst>
          </p:cNvPr>
          <p:cNvSpPr/>
          <p:nvPr/>
        </p:nvSpPr>
        <p:spPr>
          <a:xfrm>
            <a:off x="890945" y="782320"/>
            <a:ext cx="5916255" cy="365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altLang="ko-KR" b="1" dirty="0"/>
              <a:t>4.3. Propensity learning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76D5BD-BE62-7F85-6829-62BC55D9A9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565"/>
          <a:stretch>
            <a:fillRect/>
          </a:stretch>
        </p:blipFill>
        <p:spPr>
          <a:xfrm>
            <a:off x="890945" y="1317983"/>
            <a:ext cx="9098036" cy="48361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6ED0DAC-6E7C-D8BB-FD9E-531569814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180" y="357845"/>
            <a:ext cx="4714240" cy="8489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3C2AAAB-25DC-7B48-350E-DF9EB9F42850}"/>
              </a:ext>
            </a:extLst>
          </p:cNvPr>
          <p:cNvSpPr/>
          <p:nvPr/>
        </p:nvSpPr>
        <p:spPr>
          <a:xfrm>
            <a:off x="890945" y="4470400"/>
            <a:ext cx="5357455" cy="168374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228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DD64E-8E77-D17E-CB50-3B162037C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BF62DF3-2F7E-91A7-B409-7DDA2E4E1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0853A9-3D91-4627-B377-02682E3E593E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500C08-31A5-2C71-868D-5D92EF5BAC09}"/>
              </a:ext>
            </a:extLst>
          </p:cNvPr>
          <p:cNvSpPr txBox="1"/>
          <p:nvPr/>
        </p:nvSpPr>
        <p:spPr>
          <a:xfrm>
            <a:off x="890945" y="88562"/>
            <a:ext cx="11020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b="1" dirty="0">
                <a:latin typeface="나눔스퀘어 네오 Regular"/>
              </a:rPr>
              <a:t>4. Proposed Approach: PROPCARE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네오 Regular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9018F2E-9942-481A-6CD9-62F9CC2DA033}"/>
              </a:ext>
            </a:extLst>
          </p:cNvPr>
          <p:cNvSpPr/>
          <p:nvPr/>
        </p:nvSpPr>
        <p:spPr>
          <a:xfrm>
            <a:off x="890945" y="782320"/>
            <a:ext cx="5916255" cy="365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altLang="ko-KR" b="1" dirty="0"/>
              <a:t>4.3. Propensity learning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77D813-B39F-AD83-D644-DD8259E96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45" y="2092884"/>
            <a:ext cx="10642148" cy="143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23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45607-97D6-A785-62D6-AADFFF6A4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10FEC0-920F-2307-8C83-7E2D6AA52F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0853A9-3D91-4627-B377-02682E3E593E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635149-53A1-CAD4-A055-B07174B74581}"/>
              </a:ext>
            </a:extLst>
          </p:cNvPr>
          <p:cNvSpPr txBox="1"/>
          <p:nvPr/>
        </p:nvSpPr>
        <p:spPr>
          <a:xfrm>
            <a:off x="890945" y="88562"/>
            <a:ext cx="11020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b="1" dirty="0">
                <a:latin typeface="나눔스퀘어 네오 Regular"/>
              </a:rPr>
              <a:t>4. Proposed Approach: PROPCARE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네오 Regular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EB7FE65-6F2D-3D75-35C2-86D881E56CC5}"/>
              </a:ext>
            </a:extLst>
          </p:cNvPr>
          <p:cNvSpPr/>
          <p:nvPr/>
        </p:nvSpPr>
        <p:spPr>
          <a:xfrm>
            <a:off x="890945" y="782320"/>
            <a:ext cx="5916255" cy="365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altLang="ko-KR" b="1" dirty="0"/>
              <a:t>4.4. Causality-based recommendation</a:t>
            </a:r>
            <a:endParaRPr lang="ko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F6AAB60-AFE4-5D37-4401-EB89801B2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45" y="1262083"/>
            <a:ext cx="8488670" cy="550735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40CBF39-DE36-F5EE-15D2-7E278230B8D5}"/>
              </a:ext>
            </a:extLst>
          </p:cNvPr>
          <p:cNvSpPr/>
          <p:nvPr/>
        </p:nvSpPr>
        <p:spPr>
          <a:xfrm>
            <a:off x="3312160" y="5770880"/>
            <a:ext cx="4328160" cy="396240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D6B369-6912-D43C-7C32-1EB52371C2BF}"/>
              </a:ext>
            </a:extLst>
          </p:cNvPr>
          <p:cNvSpPr/>
          <p:nvPr/>
        </p:nvSpPr>
        <p:spPr>
          <a:xfrm>
            <a:off x="1422400" y="1797746"/>
            <a:ext cx="4094480" cy="732094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356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71CBA52-BFDE-986C-14F8-D56FCFF06D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0853A9-3D91-4627-B377-02682E3E593E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B9F2A0-5115-1219-079F-F8CB536EB40B}"/>
              </a:ext>
            </a:extLst>
          </p:cNvPr>
          <p:cNvSpPr txBox="1"/>
          <p:nvPr/>
        </p:nvSpPr>
        <p:spPr>
          <a:xfrm>
            <a:off x="890945" y="88562"/>
            <a:ext cx="11020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b="1" dirty="0">
                <a:latin typeface="나눔스퀘어 네오 Regular"/>
              </a:rPr>
              <a:t>Abstract &amp; 1. Introduction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네오 Regular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D0B4394-B2EC-8638-F4C8-3328839A46B6}"/>
              </a:ext>
            </a:extLst>
          </p:cNvPr>
          <p:cNvSpPr/>
          <p:nvPr/>
        </p:nvSpPr>
        <p:spPr>
          <a:xfrm>
            <a:off x="1084568" y="930901"/>
            <a:ext cx="3979045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altLang="ko-KR" b="1" dirty="0">
                <a:solidFill>
                  <a:srgbClr val="FFFF00"/>
                </a:solidFill>
              </a:rPr>
              <a:t>a. Correlation-based RS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0E8F47-4CFE-EE65-DA8D-C7151975B15D}"/>
              </a:ext>
            </a:extLst>
          </p:cNvPr>
          <p:cNvSpPr/>
          <p:nvPr/>
        </p:nvSpPr>
        <p:spPr>
          <a:xfrm>
            <a:off x="2241755" y="1708890"/>
            <a:ext cx="8865675" cy="523220"/>
          </a:xfrm>
          <a:prstGeom prst="rect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altLang="ko-KR" b="1" dirty="0">
                <a:solidFill>
                  <a:schemeClr val="tx1"/>
                </a:solidFill>
              </a:rPr>
              <a:t>1. Classical paradigm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B8468C8-9C2C-E6E1-0DF7-C130B5955EFB}"/>
              </a:ext>
            </a:extLst>
          </p:cNvPr>
          <p:cNvSpPr/>
          <p:nvPr/>
        </p:nvSpPr>
        <p:spPr>
          <a:xfrm>
            <a:off x="1084568" y="2748285"/>
            <a:ext cx="3979045" cy="523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ko-KR" b="1" dirty="0">
                <a:solidFill>
                  <a:srgbClr val="FFFF00"/>
                </a:solidFill>
              </a:rPr>
              <a:t>b. Causality-based RS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55851D-65F5-98BD-C346-988AC3745091}"/>
              </a:ext>
            </a:extLst>
          </p:cNvPr>
          <p:cNvSpPr/>
          <p:nvPr/>
        </p:nvSpPr>
        <p:spPr>
          <a:xfrm>
            <a:off x="2241755" y="3590172"/>
            <a:ext cx="8865675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2. Causality-based RS w/ observed [Exposure Data] or [Propensity Scores]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5FB8FB-63A7-5E95-B02C-CBC84582A1E7}"/>
              </a:ext>
            </a:extLst>
          </p:cNvPr>
          <p:cNvSpPr/>
          <p:nvPr/>
        </p:nvSpPr>
        <p:spPr>
          <a:xfrm>
            <a:off x="2241755" y="4436973"/>
            <a:ext cx="8865675" cy="523220"/>
          </a:xfrm>
          <a:prstGeom prst="rect">
            <a:avLst/>
          </a:prstGeom>
          <a:solidFill>
            <a:srgbClr val="FFC1E6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3. Causality-based RS w/ observed [Exposure Data] but w/o [Propensity Scores]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2306D4-5B80-8BDB-D7AD-352B2CF6F080}"/>
              </a:ext>
            </a:extLst>
          </p:cNvPr>
          <p:cNvSpPr/>
          <p:nvPr/>
        </p:nvSpPr>
        <p:spPr>
          <a:xfrm>
            <a:off x="2241755" y="5283774"/>
            <a:ext cx="8865675" cy="52322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4. Causality-based RS w/o observed [Exposure Data] and [Propensity Scores]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01EF788B-D802-943C-A503-DF1481A647CD}"/>
              </a:ext>
            </a:extLst>
          </p:cNvPr>
          <p:cNvSpPr/>
          <p:nvPr/>
        </p:nvSpPr>
        <p:spPr>
          <a:xfrm>
            <a:off x="11419840" y="1147312"/>
            <a:ext cx="586048" cy="488571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FF00"/>
                </a:solidFill>
              </a:rPr>
              <a:t>Year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8616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4BF6E-C694-B334-2708-B2BA8F069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A34B41F-5B0F-BEA4-29BE-898916B8A8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0853A9-3D91-4627-B377-02682E3E593E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B429BB-581A-BA23-FC96-FD1A8C8B6AE7}"/>
              </a:ext>
            </a:extLst>
          </p:cNvPr>
          <p:cNvSpPr txBox="1"/>
          <p:nvPr/>
        </p:nvSpPr>
        <p:spPr>
          <a:xfrm>
            <a:off x="890945" y="88562"/>
            <a:ext cx="11020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b="1" dirty="0">
                <a:latin typeface="나눔스퀘어 네오 Regular"/>
              </a:rPr>
              <a:t>4. Proposed Approach: PROPCARE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네오 Regular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E21B653-C541-0AE9-D06F-B971B03E313A}"/>
              </a:ext>
            </a:extLst>
          </p:cNvPr>
          <p:cNvSpPr/>
          <p:nvPr/>
        </p:nvSpPr>
        <p:spPr>
          <a:xfrm>
            <a:off x="890945" y="782320"/>
            <a:ext cx="5916255" cy="365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altLang="ko-KR" b="1" dirty="0"/>
              <a:t>4.4. Causality-based recommendation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5E5419-197D-0A91-96B2-E435154CC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45" y="1413366"/>
            <a:ext cx="9422087" cy="36361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B6B146-DB68-5765-176D-824D93EC6D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7667" b="1453"/>
          <a:stretch>
            <a:fillRect/>
          </a:stretch>
        </p:blipFill>
        <p:spPr>
          <a:xfrm>
            <a:off x="886973" y="5234160"/>
            <a:ext cx="5209027" cy="75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880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0503C-1702-CFD6-B75D-34A74FB36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F595827-3356-5A0F-0CCE-F870CBD63B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0853A9-3D91-4627-B377-02682E3E593E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E7681D-6662-51F0-F8E7-58FB50BB629E}"/>
              </a:ext>
            </a:extLst>
          </p:cNvPr>
          <p:cNvSpPr txBox="1"/>
          <p:nvPr/>
        </p:nvSpPr>
        <p:spPr>
          <a:xfrm>
            <a:off x="890945" y="88562"/>
            <a:ext cx="11020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b="1" dirty="0">
                <a:latin typeface="나눔스퀘어 네오 Regular"/>
              </a:rPr>
              <a:t>4. Proposed Approach: PROPCARE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네오 Regular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554B5D8-DAFC-4FAE-20AC-136A82AAD4BF}"/>
              </a:ext>
            </a:extLst>
          </p:cNvPr>
          <p:cNvSpPr/>
          <p:nvPr/>
        </p:nvSpPr>
        <p:spPr>
          <a:xfrm>
            <a:off x="890945" y="782320"/>
            <a:ext cx="5916255" cy="365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altLang="ko-KR" b="1" dirty="0"/>
              <a:t>4.4. Causality-based recommendation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0E0BEA6-CF08-BECD-846A-FF5A35730F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8022"/>
          <a:stretch>
            <a:fillRect/>
          </a:stretch>
        </p:blipFill>
        <p:spPr>
          <a:xfrm>
            <a:off x="941401" y="1686560"/>
            <a:ext cx="10926147" cy="246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3845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41329-7582-C29E-669F-3D2415B6D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89D6B8-6024-27FF-C570-C8999F4D7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0853A9-3D91-4627-B377-02682E3E593E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3C9EDF-41C9-820F-B611-78922939C376}"/>
              </a:ext>
            </a:extLst>
          </p:cNvPr>
          <p:cNvSpPr txBox="1"/>
          <p:nvPr/>
        </p:nvSpPr>
        <p:spPr>
          <a:xfrm>
            <a:off x="890945" y="88562"/>
            <a:ext cx="11020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b="1" dirty="0">
                <a:latin typeface="나눔스퀘어 네오 Regular"/>
              </a:rPr>
              <a:t>4. Proposed Approach: PROPCARE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네오 Regular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9BAA6D2-BF4F-B91C-9427-0B646DE999C6}"/>
              </a:ext>
            </a:extLst>
          </p:cNvPr>
          <p:cNvSpPr/>
          <p:nvPr/>
        </p:nvSpPr>
        <p:spPr>
          <a:xfrm>
            <a:off x="890945" y="782320"/>
            <a:ext cx="5916255" cy="365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altLang="ko-KR" b="1" dirty="0"/>
              <a:t>4.5. Theoretical property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C90BF4-5BAC-2069-4528-98108EB8C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45" y="1401936"/>
            <a:ext cx="8614978" cy="384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97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1FB0F-1E70-EE84-C704-E107AC00C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602C1AD-A4E3-DC88-5037-12D740A71A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0853A9-3D91-4627-B377-02682E3E593E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E33DD3-DB99-3CDE-264D-5C288A88DFC1}"/>
              </a:ext>
            </a:extLst>
          </p:cNvPr>
          <p:cNvSpPr txBox="1"/>
          <p:nvPr/>
        </p:nvSpPr>
        <p:spPr>
          <a:xfrm>
            <a:off x="890945" y="88562"/>
            <a:ext cx="11020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b="1" dirty="0">
                <a:latin typeface="나눔스퀘어 네오 Regular"/>
              </a:rPr>
              <a:t>4. Proposed Approach: PROPCARE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네오 Regular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0E2CB3-CF63-CCA3-0E6F-9936F191CB3E}"/>
              </a:ext>
            </a:extLst>
          </p:cNvPr>
          <p:cNvSpPr/>
          <p:nvPr/>
        </p:nvSpPr>
        <p:spPr>
          <a:xfrm>
            <a:off x="890945" y="782320"/>
            <a:ext cx="5916255" cy="365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altLang="ko-KR" b="1" dirty="0"/>
              <a:t>4.5. Theoretical property</a:t>
            </a:r>
            <a:endParaRPr lang="ko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6E0135F-D753-97B4-7F39-D47867811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45" y="1427324"/>
            <a:ext cx="10620543" cy="430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6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629D3-3623-E6F8-69D3-D2E37FC39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50361E-1DC3-9629-F1A6-EE496E2A34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0853A9-3D91-4627-B377-02682E3E593E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83D1CF-635B-B605-1D41-AEDFA4F6BA37}"/>
              </a:ext>
            </a:extLst>
          </p:cNvPr>
          <p:cNvSpPr txBox="1"/>
          <p:nvPr/>
        </p:nvSpPr>
        <p:spPr>
          <a:xfrm>
            <a:off x="890945" y="88562"/>
            <a:ext cx="11020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b="1" dirty="0">
                <a:latin typeface="나눔스퀘어 네오 Regular"/>
              </a:rPr>
              <a:t>4. Proposed Approach: PROPCARE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네오 Regular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D8CDBB-7695-CFAF-079D-28F4CFB2B272}"/>
              </a:ext>
            </a:extLst>
          </p:cNvPr>
          <p:cNvSpPr/>
          <p:nvPr/>
        </p:nvSpPr>
        <p:spPr>
          <a:xfrm>
            <a:off x="890945" y="782320"/>
            <a:ext cx="5916255" cy="365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altLang="ko-KR" b="1" dirty="0"/>
              <a:t>4.5. Theoretical property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735C9A-ED65-A167-B4D2-4860D1412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44" y="1507370"/>
            <a:ext cx="10440427" cy="331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30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FF498-93CD-C776-CD84-20E8E5AB3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7C5ACA-31BF-16AC-6DD1-6F4DCD3088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0853A9-3D91-4627-B377-02682E3E593E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62B697-8EFE-93B2-3B12-8D31086251E3}"/>
              </a:ext>
            </a:extLst>
          </p:cNvPr>
          <p:cNvSpPr txBox="1"/>
          <p:nvPr/>
        </p:nvSpPr>
        <p:spPr>
          <a:xfrm>
            <a:off x="890945" y="88562"/>
            <a:ext cx="11020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b="1" dirty="0">
                <a:latin typeface="나눔스퀘어 네오 Regular"/>
              </a:rPr>
              <a:t>5. Experiment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네오 Regular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656306-8F28-1FE9-CA3E-D899D2B9A9AB}"/>
                  </a:ext>
                </a:extLst>
              </p:cNvPr>
              <p:cNvSpPr txBox="1"/>
              <p:nvPr/>
            </p:nvSpPr>
            <p:spPr>
              <a:xfrm>
                <a:off x="890945" y="1147445"/>
                <a:ext cx="10478095" cy="50803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fr-FR" altLang="ko-KR" sz="2000" b="1" dirty="0"/>
                  <a:t>Datasets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altLang="ko-KR" dirty="0"/>
                  <a:t>3</a:t>
                </a:r>
                <a:r>
                  <a:rPr lang="ko-KR" altLang="en-US" dirty="0"/>
                  <a:t>가지 </a:t>
                </a:r>
                <a:r>
                  <a:rPr lang="fr-FR" altLang="ko-KR" dirty="0"/>
                  <a:t>standard Causality-based Recommendation Benchmarks</a:t>
                </a:r>
                <a:br>
                  <a:rPr lang="fr-FR" altLang="ko-KR" dirty="0"/>
                </a:br>
                <a:r>
                  <a:rPr lang="fr-FR" altLang="ko-KR" dirty="0"/>
                  <a:t>: </a:t>
                </a:r>
                <a:r>
                  <a:rPr lang="fr-FR" altLang="ko-KR" b="1" dirty="0"/>
                  <a:t>DH_original, DH_personalized, MovieLens 100K (ML 100K)</a:t>
                </a:r>
                <a:endParaRPr lang="fr-FR" altLang="ko-KR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altLang="ko-KR" b="1" dirty="0"/>
                  <a:t>DH_original, DH_personalized</a:t>
                </a:r>
                <a:r>
                  <a:rPr lang="fr-FR" altLang="ko-KR" dirty="0"/>
                  <a:t> </a:t>
                </a:r>
                <a14:m>
                  <m:oMath xmlns:m="http://schemas.openxmlformats.org/officeDocument/2006/math">
                    <m:r>
                      <a:rPr lang="fr-FR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fr-FR" altLang="ko-KR" dirty="0"/>
                  <a:t> DunnHumby dataset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altLang="ko-KR" dirty="0"/>
                  <a:t>purchase and ptomotion logs @ </a:t>
                </a:r>
                <a:r>
                  <a:rPr lang="ko-KR" altLang="en-US" dirty="0"/>
                  <a:t>오프라인 소매점</a:t>
                </a:r>
                <a:r>
                  <a:rPr lang="en-US" altLang="ko-KR" dirty="0"/>
                  <a:t>, 93</a:t>
                </a:r>
                <a:r>
                  <a:rPr lang="ko-KR" altLang="en-US" dirty="0"/>
                  <a:t>주 기간동안</a:t>
                </a:r>
                <a:r>
                  <a:rPr lang="en-US" altLang="ko-KR" dirty="0"/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altLang="ko-KR" dirty="0"/>
                  <a:t>DH_original: </a:t>
                </a:r>
                <a:r>
                  <a:rPr lang="ko-KR" altLang="en-US" dirty="0"/>
                  <a:t>주간 전단지 → </a:t>
                </a:r>
                <a:r>
                  <a:rPr lang="fr-FR" altLang="ko-KR" dirty="0"/>
                  <a:t>Exposure → ground-truth Propensity Scores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altLang="ko-KR" dirty="0"/>
                  <a:t>DH_personalized: Simulation → ground-truth Propensity Scores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altLang="ko-KR" b="1" dirty="0"/>
                  <a:t>ML 100K</a:t>
                </a:r>
                <a:r>
                  <a:rPr lang="fr-FR" altLang="ko-KR" dirty="0"/>
                  <a:t>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altLang="ko-KR" dirty="0"/>
                  <a:t>Users’ Rating on movies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altLang="ko-KR" dirty="0"/>
                  <a:t>Simulated Propensity Scores ← ratings &amp; user behaviors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altLang="ko-KR" dirty="0"/>
                  <a:t>PROPCARE: ground-truth propensity scores → Model Output Evaluation</a:t>
                </a:r>
                <a:r>
                  <a:rPr lang="ko-KR" altLang="en-US" dirty="0"/>
                  <a:t>에만 사용</a:t>
                </a:r>
                <a:r>
                  <a:rPr lang="en-US" altLang="ko-KR" dirty="0"/>
                  <a:t>.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altLang="ko-KR" dirty="0"/>
                  <a:t>Note: training </a:t>
                </a:r>
                <a:r>
                  <a:rPr lang="ko-KR" altLang="en-US" dirty="0"/>
                  <a:t>단계에서 </a:t>
                </a:r>
                <a:r>
                  <a:rPr lang="fr-FR" altLang="ko-KR" dirty="0"/>
                  <a:t>ground-truth values </a:t>
                </a:r>
                <a:r>
                  <a:rPr lang="ko-KR" altLang="en-US" dirty="0"/>
                  <a:t>사용 ❌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656306-8F28-1FE9-CA3E-D899D2B9A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45" y="1147445"/>
                <a:ext cx="10478095" cy="5080302"/>
              </a:xfrm>
              <a:prstGeom prst="rect">
                <a:avLst/>
              </a:prstGeom>
              <a:blipFill>
                <a:blip r:embed="rId2"/>
                <a:stretch>
                  <a:fillRect l="-582" b="-8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>
            <a:extLst>
              <a:ext uri="{FF2B5EF4-FFF2-40B4-BE49-F238E27FC236}">
                <a16:creationId xmlns:a16="http://schemas.microsoft.com/office/drawing/2014/main" id="{A5591DC8-9C2C-2493-6D0B-DE7CC9E22ED1}"/>
              </a:ext>
            </a:extLst>
          </p:cNvPr>
          <p:cNvSpPr/>
          <p:nvPr/>
        </p:nvSpPr>
        <p:spPr>
          <a:xfrm>
            <a:off x="890945" y="782320"/>
            <a:ext cx="5916255" cy="365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altLang="ko-KR" b="1" dirty="0"/>
              <a:t>5.1. Experiment setup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95892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678A2-A9CB-07D1-D83B-BFF73183C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417383-3A39-515C-3733-A823A1362D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0853A9-3D91-4627-B377-02682E3E593E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7DE684-8A23-598E-FBAC-220E040AD41A}"/>
              </a:ext>
            </a:extLst>
          </p:cNvPr>
          <p:cNvSpPr txBox="1"/>
          <p:nvPr/>
        </p:nvSpPr>
        <p:spPr>
          <a:xfrm>
            <a:off x="890945" y="88562"/>
            <a:ext cx="11020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b="1" dirty="0">
                <a:latin typeface="나눔스퀘어 네오 Regular"/>
              </a:rPr>
              <a:t>5. Experiment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네오 Regular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F61586-C236-880C-4279-D54F732D67FA}"/>
              </a:ext>
            </a:extLst>
          </p:cNvPr>
          <p:cNvSpPr/>
          <p:nvPr/>
        </p:nvSpPr>
        <p:spPr>
          <a:xfrm>
            <a:off x="890945" y="782320"/>
            <a:ext cx="5916255" cy="365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altLang="ko-KR" b="1" dirty="0"/>
              <a:t>5.1. Experiment setup</a:t>
            </a:r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24C350D-E21F-FE28-7CC1-88AECBD6D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51" y="1348263"/>
            <a:ext cx="7590178" cy="550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8176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A486D-22B6-B5EB-8E36-1B170BE44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C13B4A6-0718-5E20-364B-DF40269A84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0853A9-3D91-4627-B377-02682E3E593E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1CE77F-CE40-EB4A-E3AC-065C60B529E7}"/>
              </a:ext>
            </a:extLst>
          </p:cNvPr>
          <p:cNvSpPr txBox="1"/>
          <p:nvPr/>
        </p:nvSpPr>
        <p:spPr>
          <a:xfrm>
            <a:off x="890945" y="88562"/>
            <a:ext cx="11020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b="1" dirty="0">
                <a:latin typeface="나눔스퀘어 네오 Regular"/>
              </a:rPr>
              <a:t>5. Experiment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네오 Regular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91B873C-469D-D794-3FCD-244656ED8C24}"/>
              </a:ext>
            </a:extLst>
          </p:cNvPr>
          <p:cNvSpPr/>
          <p:nvPr/>
        </p:nvSpPr>
        <p:spPr>
          <a:xfrm>
            <a:off x="890945" y="782320"/>
            <a:ext cx="5916255" cy="365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altLang="ko-KR" b="1" dirty="0"/>
              <a:t>5.1. Experiment setup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477D8C-BAC1-F021-3218-F555813F4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18" y="1819780"/>
            <a:ext cx="8244164" cy="34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3877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E7D96-48CB-790C-F20E-501519F9C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84D9D26-DAA6-5751-8D49-052A930CFF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0853A9-3D91-4627-B377-02682E3E593E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A6CD55-3048-5C90-F677-A405D64BD459}"/>
              </a:ext>
            </a:extLst>
          </p:cNvPr>
          <p:cNvSpPr txBox="1"/>
          <p:nvPr/>
        </p:nvSpPr>
        <p:spPr>
          <a:xfrm>
            <a:off x="890945" y="88562"/>
            <a:ext cx="11020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b="1" dirty="0">
                <a:latin typeface="나눔스퀘어 네오 Regular"/>
              </a:rPr>
              <a:t>5. Experiment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네오 Regular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4FD865F-D0CD-D464-8CC7-16EFBDD84368}"/>
              </a:ext>
            </a:extLst>
          </p:cNvPr>
          <p:cNvSpPr/>
          <p:nvPr/>
        </p:nvSpPr>
        <p:spPr>
          <a:xfrm>
            <a:off x="890945" y="782320"/>
            <a:ext cx="5916255" cy="365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altLang="ko-KR" b="1" dirty="0"/>
              <a:t>5.2. Results and discussions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960B99-2C1C-7B08-91D6-C30B24A64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45" y="1317983"/>
            <a:ext cx="10254129" cy="545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344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E2B26-CC9D-9482-FE6F-B0642EA58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E3754DA-141F-D1C4-485D-9AC0C58800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0853A9-3D91-4627-B377-02682E3E593E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008DF4-1042-82D6-586B-16AD4BF9AD42}"/>
              </a:ext>
            </a:extLst>
          </p:cNvPr>
          <p:cNvSpPr txBox="1"/>
          <p:nvPr/>
        </p:nvSpPr>
        <p:spPr>
          <a:xfrm>
            <a:off x="890945" y="88562"/>
            <a:ext cx="11020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b="1" dirty="0">
                <a:latin typeface="나눔스퀘어 네오 Regular"/>
              </a:rPr>
              <a:t>5. Experiment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네오 Regular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21E7180-3484-EC02-C764-E6971B9CDB8E}"/>
              </a:ext>
            </a:extLst>
          </p:cNvPr>
          <p:cNvSpPr/>
          <p:nvPr/>
        </p:nvSpPr>
        <p:spPr>
          <a:xfrm>
            <a:off x="890945" y="782320"/>
            <a:ext cx="5916255" cy="365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altLang="ko-KR" b="1" dirty="0"/>
              <a:t>5.2. Results and discussions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0C764B-8958-3D47-1FA7-B69AA9D1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45" y="1233972"/>
            <a:ext cx="9798950" cy="553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14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50C8C-2235-C939-4415-8A35738B1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9E77A8-0BCC-AC33-2AE0-9198B1BD52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0853A9-3D91-4627-B377-02682E3E593E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B82373-2029-90FF-5B53-45F2AAA57F2B}"/>
              </a:ext>
            </a:extLst>
          </p:cNvPr>
          <p:cNvSpPr txBox="1"/>
          <p:nvPr/>
        </p:nvSpPr>
        <p:spPr>
          <a:xfrm>
            <a:off x="890945" y="88562"/>
            <a:ext cx="11020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b="1" dirty="0">
                <a:latin typeface="나눔스퀘어 네오 Regular"/>
              </a:rPr>
              <a:t>Abstract &amp; 1. Introduction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네오 Regular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DE33DE-35C5-6663-175A-EC7CACBF5591}"/>
              </a:ext>
            </a:extLst>
          </p:cNvPr>
          <p:cNvSpPr txBox="1"/>
          <p:nvPr/>
        </p:nvSpPr>
        <p:spPr>
          <a:xfrm>
            <a:off x="822121" y="1709768"/>
            <a:ext cx="11020475" cy="245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2000" b="1" dirty="0">
                <a:latin typeface="나눔스퀘어 네오 Regular"/>
              </a:rPr>
              <a:t>Cause: </a:t>
            </a:r>
            <a:r>
              <a:rPr lang="en-US" altLang="ko-KR" sz="2000" b="1" dirty="0">
                <a:solidFill>
                  <a:srgbClr val="FF0000"/>
                </a:solidFill>
                <a:latin typeface="나눔스퀘어 네오 Regular"/>
              </a:rPr>
              <a:t>Exposure</a:t>
            </a:r>
            <a:r>
              <a:rPr lang="en-US" altLang="ko-KR" sz="2000" b="1" dirty="0">
                <a:latin typeface="나눔스퀘어 네오 Regular"/>
              </a:rPr>
              <a:t>/Recommendation to item</a:t>
            </a:r>
          </a:p>
          <a:p>
            <a:pPr marL="342900" marR="0" lvl="0" indent="-3429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 네오 Regular"/>
                <a:cs typeface="+mn-cs"/>
              </a:rPr>
              <a:t>Result: </a:t>
            </a:r>
            <a:r>
              <a:rPr lang="en-US" altLang="ko-KR" sz="2000" b="1" dirty="0">
                <a:latin typeface="나눔스퀘어 네오 Regular"/>
              </a:rPr>
              <a:t>User-Item </a:t>
            </a:r>
            <a:r>
              <a:rPr lang="en-US" altLang="ko-KR" sz="2000" b="1" dirty="0">
                <a:solidFill>
                  <a:srgbClr val="FF0000"/>
                </a:solidFill>
                <a:latin typeface="나눔스퀘어 네오 Regular"/>
              </a:rPr>
              <a:t>Interaction</a:t>
            </a:r>
            <a:r>
              <a:rPr lang="en-US" altLang="ko-KR" sz="2000" b="1" dirty="0">
                <a:latin typeface="나눔스퀘어 네오 Regular"/>
              </a:rPr>
              <a:t> to item [Causal Effect]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000" b="1" dirty="0">
                <a:latin typeface="나눔스퀘어 네오 Regular"/>
              </a:rPr>
              <a:t>Click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 네오 Regular"/>
                <a:cs typeface="+mn-cs"/>
              </a:rPr>
              <a:t>Pu</a:t>
            </a:r>
            <a:r>
              <a:rPr lang="en-US" altLang="ko-KR" sz="2000" b="1" dirty="0" err="1">
                <a:latin typeface="나눔스퀘어 네오 Regular"/>
              </a:rPr>
              <a:t>rchase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네오 Regular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C1DFFB-97C3-A7BE-B288-AFD7B72B07F1}"/>
              </a:ext>
            </a:extLst>
          </p:cNvPr>
          <p:cNvSpPr/>
          <p:nvPr/>
        </p:nvSpPr>
        <p:spPr>
          <a:xfrm>
            <a:off x="1084568" y="899165"/>
            <a:ext cx="3979045" cy="523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ko-KR" b="1" dirty="0">
                <a:solidFill>
                  <a:srgbClr val="FFFF00"/>
                </a:solidFill>
              </a:rPr>
              <a:t>b. Causality-based RS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8994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738AF-ABEC-83A9-82E3-1E8CD6B76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E3C8442-04BA-B442-CC75-7A788F985A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0853A9-3D91-4627-B377-02682E3E593E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C8CEDB-E0BD-B9DA-47F9-D90CDAE14652}"/>
              </a:ext>
            </a:extLst>
          </p:cNvPr>
          <p:cNvSpPr txBox="1"/>
          <p:nvPr/>
        </p:nvSpPr>
        <p:spPr>
          <a:xfrm>
            <a:off x="890945" y="88562"/>
            <a:ext cx="11020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b="1" dirty="0">
                <a:latin typeface="나눔스퀘어 네오 Regular"/>
              </a:rPr>
              <a:t>5. Experiment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네오 Regular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C6444E-81A1-B09A-4806-0D49E930446C}"/>
              </a:ext>
            </a:extLst>
          </p:cNvPr>
          <p:cNvSpPr/>
          <p:nvPr/>
        </p:nvSpPr>
        <p:spPr>
          <a:xfrm>
            <a:off x="890945" y="782320"/>
            <a:ext cx="5916255" cy="365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altLang="ko-KR" b="1" dirty="0"/>
              <a:t>5.2. Results and discussions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EF5BC8-EE67-FCB1-D5C0-672D90BA6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45" y="1317983"/>
            <a:ext cx="9350550" cy="47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93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08B51-3E71-A901-F58C-72CCAAFDA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788E2EF-31B7-7819-F7D7-F5CB0D47F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0853A9-3D91-4627-B377-02682E3E593E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CA774E-9D9F-4A0F-2C1A-4EFF703BC2B6}"/>
              </a:ext>
            </a:extLst>
          </p:cNvPr>
          <p:cNvSpPr txBox="1"/>
          <p:nvPr/>
        </p:nvSpPr>
        <p:spPr>
          <a:xfrm>
            <a:off x="890945" y="88562"/>
            <a:ext cx="11020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b="1" dirty="0">
                <a:latin typeface="나눔스퀘어 네오 Regular"/>
              </a:rPr>
              <a:t>5. Experiment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네오 Regular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E1D182-F012-7087-72DA-5ED087637617}"/>
              </a:ext>
            </a:extLst>
          </p:cNvPr>
          <p:cNvSpPr/>
          <p:nvPr/>
        </p:nvSpPr>
        <p:spPr>
          <a:xfrm>
            <a:off x="890945" y="782320"/>
            <a:ext cx="5916255" cy="365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altLang="ko-KR" b="1" dirty="0"/>
              <a:t>5.2. Results and discussions</a:t>
            </a:r>
            <a:endParaRPr lang="ko-KR" altLang="en-US" b="1" dirty="0"/>
          </a:p>
        </p:txBody>
      </p:sp>
      <p:pic>
        <p:nvPicPr>
          <p:cNvPr id="6" name="그림 5" descr="텍스트, 스크린샷, 도표, 다채로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7E4C41D-0427-AECB-5539-8E058ACB2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45" y="1249085"/>
            <a:ext cx="10417443" cy="35893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0FF9981-78A9-07D4-C232-5EF70417C5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2318"/>
          <a:stretch>
            <a:fillRect/>
          </a:stretch>
        </p:blipFill>
        <p:spPr>
          <a:xfrm>
            <a:off x="890945" y="4838416"/>
            <a:ext cx="4770533" cy="13410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5B3AA73-B3EC-DDA5-4A31-F4101FBE15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7682"/>
          <a:stretch>
            <a:fillRect/>
          </a:stretch>
        </p:blipFill>
        <p:spPr>
          <a:xfrm>
            <a:off x="6982734" y="4785360"/>
            <a:ext cx="4458307" cy="20726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E92DB7-B9A8-E3F1-2B8F-A06DE8B50039}"/>
              </a:ext>
            </a:extLst>
          </p:cNvPr>
          <p:cNvSpPr txBox="1"/>
          <p:nvPr/>
        </p:nvSpPr>
        <p:spPr>
          <a:xfrm>
            <a:off x="7406640" y="782320"/>
            <a:ext cx="18288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altLang="ko-KR" b="1" dirty="0"/>
              <a:t>Ablation study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43786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9FE56-E950-185C-6563-9330319A7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628156-22AF-4B12-ACED-A0B154F85B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0853A9-3D91-4627-B377-02682E3E593E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214842-A06F-F0C8-DE79-5BFBFCC9FA8D}"/>
              </a:ext>
            </a:extLst>
          </p:cNvPr>
          <p:cNvSpPr txBox="1"/>
          <p:nvPr/>
        </p:nvSpPr>
        <p:spPr>
          <a:xfrm>
            <a:off x="890945" y="88562"/>
            <a:ext cx="11020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b="1" dirty="0">
                <a:latin typeface="나눔스퀘어 네오 Regular"/>
              </a:rPr>
              <a:t>5. Experiment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네오 Regular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E19FA1C-0C9E-FFE3-4D03-95EECDEBD38F}"/>
              </a:ext>
            </a:extLst>
          </p:cNvPr>
          <p:cNvSpPr/>
          <p:nvPr/>
        </p:nvSpPr>
        <p:spPr>
          <a:xfrm>
            <a:off x="890945" y="782320"/>
            <a:ext cx="5916255" cy="365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altLang="ko-KR" b="1" dirty="0"/>
              <a:t>5.2. Results and discussions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2BD05D-3D18-21E3-96C0-C3D172A26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45" y="1279522"/>
            <a:ext cx="7239627" cy="1546994"/>
          </a:xfrm>
          <a:prstGeom prst="rect">
            <a:avLst/>
          </a:prstGeom>
        </p:spPr>
      </p:pic>
      <p:pic>
        <p:nvPicPr>
          <p:cNvPr id="8" name="그림 7" descr="텍스트, 도표, 라인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69045E6-0504-07C1-7452-D02EC2F7C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45" y="3003716"/>
            <a:ext cx="7165935" cy="30719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932B2A8-2281-6D4D-C2DC-C946DD6C6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120233"/>
            <a:ext cx="5439587" cy="73014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AB0D42-56FE-DA6E-8855-146CAE275D84}"/>
              </a:ext>
            </a:extLst>
          </p:cNvPr>
          <p:cNvSpPr/>
          <p:nvPr/>
        </p:nvSpPr>
        <p:spPr>
          <a:xfrm>
            <a:off x="10113100" y="4974756"/>
            <a:ext cx="1798320" cy="7301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 this paper,</a:t>
            </a:r>
          </a:p>
          <a:p>
            <a:pPr algn="ctr"/>
            <a:r>
              <a:rPr lang="en-US" altLang="ko-KR" dirty="0"/>
              <a:t>Used 0.4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64368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0DCA6-806D-7989-E181-9FCFF795A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6E5F18D-6D18-7026-5E54-6F7AAD6DD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0853A9-3D91-4627-B377-02682E3E593E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F0FABB-25D8-5520-BB74-8B8284B81A6D}"/>
              </a:ext>
            </a:extLst>
          </p:cNvPr>
          <p:cNvSpPr txBox="1"/>
          <p:nvPr/>
        </p:nvSpPr>
        <p:spPr>
          <a:xfrm>
            <a:off x="890945" y="88562"/>
            <a:ext cx="11020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b="1" dirty="0">
                <a:latin typeface="나눔스퀘어 네오 Regular"/>
              </a:rPr>
              <a:t>5. Experiment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네오 Regular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BE3BAD-5306-78A0-FCB1-040175AF50BB}"/>
              </a:ext>
            </a:extLst>
          </p:cNvPr>
          <p:cNvSpPr/>
          <p:nvPr/>
        </p:nvSpPr>
        <p:spPr>
          <a:xfrm>
            <a:off x="890945" y="782320"/>
            <a:ext cx="5916255" cy="365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altLang="ko-KR" b="1" dirty="0"/>
              <a:t>5.2. Results and discussions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978DCB-7DFF-5B4C-FAF2-0B76BA6D31D8}"/>
              </a:ext>
            </a:extLst>
          </p:cNvPr>
          <p:cNvSpPr txBox="1"/>
          <p:nvPr/>
        </p:nvSpPr>
        <p:spPr>
          <a:xfrm>
            <a:off x="6807200" y="808891"/>
            <a:ext cx="5384800" cy="338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fr-FR" altLang="ko-KR" sz="1600" b="1" dirty="0"/>
              <a:t>Factors influencing causality-based recommendation</a:t>
            </a:r>
            <a:endParaRPr lang="ko-KR" altLang="en-US" sz="16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62A7FA-AFA5-09D5-9440-7187C2FBE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44" y="1344554"/>
            <a:ext cx="9016027" cy="1388486"/>
          </a:xfrm>
          <a:prstGeom prst="rect">
            <a:avLst/>
          </a:prstGeom>
        </p:spPr>
      </p:pic>
      <p:pic>
        <p:nvPicPr>
          <p:cNvPr id="10" name="그림 9" descr="텍스트, 라인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3A9FA79-6F80-0AB5-90D2-AF017E65E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44" y="2976179"/>
            <a:ext cx="9773920" cy="265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311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645C4-1306-B468-EDCF-37F73BB7F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069E3C-387A-B2E9-D642-40572820F9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0853A9-3D91-4627-B377-02682E3E593E}" type="slidenum">
              <a:rPr lang="ko-KR" altLang="en-US" smtClean="0"/>
              <a:t>44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D54A6F-9032-A479-835B-8DDA6ADFCE1F}"/>
              </a:ext>
            </a:extLst>
          </p:cNvPr>
          <p:cNvSpPr txBox="1"/>
          <p:nvPr/>
        </p:nvSpPr>
        <p:spPr>
          <a:xfrm>
            <a:off x="890945" y="88562"/>
            <a:ext cx="11020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b="1" dirty="0">
                <a:latin typeface="나눔스퀘어 네오 Regular"/>
              </a:rPr>
              <a:t>5. Experiment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네오 Regular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3B04261-0A5A-83C2-9309-0FF636BE87EB}"/>
              </a:ext>
            </a:extLst>
          </p:cNvPr>
          <p:cNvSpPr/>
          <p:nvPr/>
        </p:nvSpPr>
        <p:spPr>
          <a:xfrm>
            <a:off x="890945" y="782320"/>
            <a:ext cx="5916255" cy="365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altLang="ko-KR" b="1" dirty="0"/>
              <a:t>5.2. Results and discussions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595A12-1133-F8E7-5CA6-7D7A04CB389F}"/>
              </a:ext>
            </a:extLst>
          </p:cNvPr>
          <p:cNvSpPr txBox="1"/>
          <p:nvPr/>
        </p:nvSpPr>
        <p:spPr>
          <a:xfrm>
            <a:off x="6807200" y="808891"/>
            <a:ext cx="5384800" cy="338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fr-FR" altLang="ko-KR" sz="1600" b="1" dirty="0"/>
              <a:t>Factors influencing causality-based recommendation</a:t>
            </a:r>
            <a:endParaRPr lang="ko-KR" altLang="en-US" sz="16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955968-845E-D15A-A6C5-E89F7E755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45" y="1282564"/>
            <a:ext cx="9359806" cy="4757697"/>
          </a:xfrm>
          <a:prstGeom prst="rect">
            <a:avLst/>
          </a:prstGeom>
        </p:spPr>
      </p:pic>
      <p:pic>
        <p:nvPicPr>
          <p:cNvPr id="8" name="그림 7" descr="텍스트, 라인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D82E4F7-BBEB-727F-F62B-233732BFE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23"/>
          <a:stretch>
            <a:fillRect/>
          </a:stretch>
        </p:blipFill>
        <p:spPr>
          <a:xfrm>
            <a:off x="5233165" y="1697959"/>
            <a:ext cx="6678255" cy="12014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80885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25416-E462-8691-9E2E-F100282A6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D339A88-CFAF-1B6A-ED55-813556FE57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0853A9-3D91-4627-B377-02682E3E593E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36B272-56B7-6FF0-DF2D-F7D94BA7A431}"/>
              </a:ext>
            </a:extLst>
          </p:cNvPr>
          <p:cNvSpPr txBox="1"/>
          <p:nvPr/>
        </p:nvSpPr>
        <p:spPr>
          <a:xfrm>
            <a:off x="890945" y="88562"/>
            <a:ext cx="11020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b="1" dirty="0">
                <a:latin typeface="나눔스퀘어 네오 Regular"/>
              </a:rPr>
              <a:t>5. Experiment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네오 Regular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EF4685-B9D2-28EC-0437-33AA19252AD1}"/>
              </a:ext>
            </a:extLst>
          </p:cNvPr>
          <p:cNvSpPr/>
          <p:nvPr/>
        </p:nvSpPr>
        <p:spPr>
          <a:xfrm>
            <a:off x="890945" y="782320"/>
            <a:ext cx="5916255" cy="365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altLang="ko-KR" b="1" dirty="0"/>
              <a:t>5.2. Results and discussions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D4814C-7F5D-2E0A-BEF2-19704FDFB572}"/>
              </a:ext>
            </a:extLst>
          </p:cNvPr>
          <p:cNvSpPr txBox="1"/>
          <p:nvPr/>
        </p:nvSpPr>
        <p:spPr>
          <a:xfrm>
            <a:off x="6807200" y="808891"/>
            <a:ext cx="5384800" cy="338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fr-FR" altLang="ko-KR" sz="1600" b="1" dirty="0"/>
              <a:t>Factors influencing causality-based recommendation</a:t>
            </a:r>
            <a:endParaRPr lang="ko-KR" altLang="en-US" sz="16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FC19FC-ECDC-8F53-321B-979E13CE5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45" y="1344554"/>
            <a:ext cx="8188335" cy="1520566"/>
          </a:xfrm>
          <a:prstGeom prst="rect">
            <a:avLst/>
          </a:prstGeom>
        </p:spPr>
      </p:pic>
      <p:pic>
        <p:nvPicPr>
          <p:cNvPr id="9" name="그림 8" descr="텍스트, 스크린샷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8C9B517-DAC5-AD44-5977-578032E05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49" y="3099152"/>
            <a:ext cx="8550381" cy="278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80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75BE4-F454-9F88-4561-9257B8CCA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F89144D-267E-2CB2-15E5-02DEB8CBCB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0853A9-3D91-4627-B377-02682E3E593E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E7BCED-CBB5-328F-0DAC-DABA801C26B9}"/>
              </a:ext>
            </a:extLst>
          </p:cNvPr>
          <p:cNvSpPr txBox="1"/>
          <p:nvPr/>
        </p:nvSpPr>
        <p:spPr>
          <a:xfrm>
            <a:off x="890945" y="88562"/>
            <a:ext cx="11020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b="1" dirty="0">
                <a:latin typeface="나눔스퀘어 네오 Regular"/>
              </a:rPr>
              <a:t>5. Experiment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네오 Regular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2552652-AD16-F204-270A-993AEBC48A0B}"/>
              </a:ext>
            </a:extLst>
          </p:cNvPr>
          <p:cNvSpPr/>
          <p:nvPr/>
        </p:nvSpPr>
        <p:spPr>
          <a:xfrm>
            <a:off x="890945" y="782320"/>
            <a:ext cx="5916255" cy="365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altLang="ko-KR" b="1" dirty="0"/>
              <a:t>5.2. Results and discussions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5C8480-1AF4-5B72-2AD4-85597F09A209}"/>
              </a:ext>
            </a:extLst>
          </p:cNvPr>
          <p:cNvSpPr txBox="1"/>
          <p:nvPr/>
        </p:nvSpPr>
        <p:spPr>
          <a:xfrm>
            <a:off x="6807200" y="808891"/>
            <a:ext cx="5384800" cy="338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fr-FR" altLang="ko-KR" sz="1600" b="1" dirty="0"/>
              <a:t>Factors influencing causality-based recommendation</a:t>
            </a:r>
            <a:endParaRPr lang="ko-KR" altLang="en-US" sz="16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73D95E-3D34-A5B4-AB0D-2237469DB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45" y="2489670"/>
            <a:ext cx="10358634" cy="3398644"/>
          </a:xfrm>
          <a:prstGeom prst="rect">
            <a:avLst/>
          </a:prstGeom>
        </p:spPr>
      </p:pic>
      <p:pic>
        <p:nvPicPr>
          <p:cNvPr id="8" name="그림 7" descr="텍스트, 스크린샷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6206AEE-A845-FF62-60D3-62761E8EE1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5" r="4015" b="22424"/>
          <a:stretch>
            <a:fillRect/>
          </a:stretch>
        </p:blipFill>
        <p:spPr>
          <a:xfrm>
            <a:off x="5295207" y="1556667"/>
            <a:ext cx="6781801" cy="18660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018693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37B08-5B36-07F9-09CA-EDF34D472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28C18B-9B76-7BC7-BFDF-10B3B4350B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0853A9-3D91-4627-B377-02682E3E593E}" type="slidenum">
              <a:rPr lang="ko-KR" altLang="en-US" smtClean="0"/>
              <a:t>47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D626F8-BC16-AE28-DD5D-E7128856C0A8}"/>
              </a:ext>
            </a:extLst>
          </p:cNvPr>
          <p:cNvSpPr txBox="1"/>
          <p:nvPr/>
        </p:nvSpPr>
        <p:spPr>
          <a:xfrm>
            <a:off x="890945" y="88562"/>
            <a:ext cx="11020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b="1" dirty="0">
                <a:latin typeface="나눔스퀘어 네오 Regular"/>
              </a:rPr>
              <a:t>5. Experiment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네오 Regular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795BD9-A230-1FFD-FF37-FF316825D39B}"/>
              </a:ext>
            </a:extLst>
          </p:cNvPr>
          <p:cNvSpPr/>
          <p:nvPr/>
        </p:nvSpPr>
        <p:spPr>
          <a:xfrm>
            <a:off x="890945" y="782320"/>
            <a:ext cx="5916255" cy="365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altLang="ko-KR" b="1" dirty="0"/>
              <a:t>5.3. Case study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B3C0D7-64E0-5BC1-FADD-65292A2F03C1}"/>
              </a:ext>
            </a:extLst>
          </p:cNvPr>
          <p:cNvSpPr txBox="1"/>
          <p:nvPr/>
        </p:nvSpPr>
        <p:spPr>
          <a:xfrm>
            <a:off x="890945" y="1317983"/>
            <a:ext cx="6116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ko-KR" b="1" dirty="0"/>
              <a:t>PROPCARE: Ranking-based Recommendation</a:t>
            </a:r>
            <a:endParaRPr lang="ko-KR" altLang="en-US" b="1" dirty="0"/>
          </a:p>
        </p:txBody>
      </p:sp>
      <p:pic>
        <p:nvPicPr>
          <p:cNvPr id="8" name="그림 7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B751120-FC0D-D3E0-6A7C-E5583DE89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24" y="1853646"/>
            <a:ext cx="11476715" cy="39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097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8967F-4A2C-6994-62E5-8895147A9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D815A37-EC73-8A5C-CBAE-1301446FA5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0853A9-3D91-4627-B377-02682E3E593E}" type="slidenum">
              <a:rPr lang="ko-KR" altLang="en-US" smtClean="0"/>
              <a:t>48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F7A3C7-08FC-73C7-4FD0-CBECE38A3A18}"/>
              </a:ext>
            </a:extLst>
          </p:cNvPr>
          <p:cNvSpPr txBox="1"/>
          <p:nvPr/>
        </p:nvSpPr>
        <p:spPr>
          <a:xfrm>
            <a:off x="890945" y="88562"/>
            <a:ext cx="11020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b="1" dirty="0">
                <a:latin typeface="나눔스퀘어 네오 Regular"/>
              </a:rPr>
              <a:t>5. Experiment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네오 Regular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FC89B31-66BA-8370-163E-ED54F134EE48}"/>
              </a:ext>
            </a:extLst>
          </p:cNvPr>
          <p:cNvSpPr/>
          <p:nvPr/>
        </p:nvSpPr>
        <p:spPr>
          <a:xfrm>
            <a:off x="890945" y="782320"/>
            <a:ext cx="5916255" cy="365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altLang="ko-KR" b="1" dirty="0"/>
              <a:t>5.3. Case study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C7D480-00D0-A34D-A5DB-1674E0FF0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44" y="1317982"/>
            <a:ext cx="9360495" cy="475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358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ED225-FE05-B1C0-BAE9-F5CE19E70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5CF496-0996-D59E-2045-DCCA71B628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0853A9-3D91-4627-B377-02682E3E593E}" type="slidenum">
              <a:rPr lang="ko-KR" altLang="en-US" smtClean="0"/>
              <a:t>49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1B5DDD-865C-F84F-409B-777DBF122D11}"/>
              </a:ext>
            </a:extLst>
          </p:cNvPr>
          <p:cNvSpPr txBox="1"/>
          <p:nvPr/>
        </p:nvSpPr>
        <p:spPr>
          <a:xfrm>
            <a:off x="890945" y="88562"/>
            <a:ext cx="11020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 네오 Regular"/>
                <a:cs typeface="+mn-cs"/>
              </a:rPr>
              <a:t>6. Conclusion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네오 Regular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814933-C6DE-F0C0-2BC5-EE7C2E5D9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45" y="1273640"/>
            <a:ext cx="11020475" cy="294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40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C53E1-4B8A-D4C0-D39C-4FD7403FC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CC493BC-9255-79AD-E73E-CF4BFD2C94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0853A9-3D91-4627-B377-02682E3E593E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4763AE9-B06B-4939-87F7-102304DAB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101" y="808886"/>
            <a:ext cx="10996161" cy="524022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39B844A-BBD9-BB85-4A0E-0D1C2662F0F5}"/>
              </a:ext>
            </a:extLst>
          </p:cNvPr>
          <p:cNvSpPr txBox="1"/>
          <p:nvPr/>
        </p:nvSpPr>
        <p:spPr>
          <a:xfrm>
            <a:off x="890945" y="88562"/>
            <a:ext cx="11020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b="1" dirty="0">
                <a:latin typeface="나눔스퀘어 네오 Regular"/>
              </a:rPr>
              <a:t>Abstract &amp; 1. Introduction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네오 Regular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5E11B27-9581-A57B-1CD1-88A15D43C1AF}"/>
              </a:ext>
            </a:extLst>
          </p:cNvPr>
          <p:cNvSpPr/>
          <p:nvPr/>
        </p:nvSpPr>
        <p:spPr>
          <a:xfrm>
            <a:off x="7143758" y="1174646"/>
            <a:ext cx="4380099" cy="3696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ko-KR" dirty="0"/>
              <a:t>Interaction Probability → Recommend</a:t>
            </a:r>
            <a:endParaRPr lang="ko-KR" altLang="en-US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9BCB27D-08FC-94AC-3480-34234EB5B43B}"/>
              </a:ext>
            </a:extLst>
          </p:cNvPr>
          <p:cNvCxnSpPr>
            <a:stCxn id="31" idx="1"/>
          </p:cNvCxnSpPr>
          <p:nvPr/>
        </p:nvCxnSpPr>
        <p:spPr>
          <a:xfrm flipH="1">
            <a:off x="6014720" y="1359483"/>
            <a:ext cx="1129038" cy="33723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ACA6ED8-273D-1E67-D77E-F167863EE8BA}"/>
              </a:ext>
            </a:extLst>
          </p:cNvPr>
          <p:cNvSpPr/>
          <p:nvPr/>
        </p:nvSpPr>
        <p:spPr>
          <a:xfrm>
            <a:off x="7143758" y="2157268"/>
            <a:ext cx="4380099" cy="3696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ko-KR" dirty="0"/>
              <a:t>technical or privacy constraints</a:t>
            </a:r>
            <a:endParaRPr lang="ko-KR" altLang="en-US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DF4B1EA7-255E-64CF-D199-1DBF5C1BC85D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5048243" y="2342105"/>
            <a:ext cx="2095515" cy="18483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E45035E-8B47-B32F-9019-4B9049ADBE6E}"/>
              </a:ext>
            </a:extLst>
          </p:cNvPr>
          <p:cNvSpPr/>
          <p:nvPr/>
        </p:nvSpPr>
        <p:spPr>
          <a:xfrm>
            <a:off x="7143758" y="4608726"/>
            <a:ext cx="4380099" cy="3696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ko-KR" dirty="0"/>
              <a:t>This Paper’s Model: PROPCARE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9938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AFD5E-EA46-C907-BC37-6E3888661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10DF82A-97AD-5CDC-2B4B-8337EAE4DF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0853A9-3D91-4627-B377-02682E3E593E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E2C1EA-65D5-BADA-B987-0C62F467F94F}"/>
              </a:ext>
            </a:extLst>
          </p:cNvPr>
          <p:cNvSpPr txBox="1"/>
          <p:nvPr/>
        </p:nvSpPr>
        <p:spPr>
          <a:xfrm>
            <a:off x="890945" y="88562"/>
            <a:ext cx="11020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b="1" dirty="0">
                <a:latin typeface="나눔스퀘어 네오 Regular"/>
              </a:rPr>
              <a:t>Abstract &amp; 1. Introduction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네오 Regular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0921AC-C2B9-351F-29F8-55626D3D1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81" y="862182"/>
            <a:ext cx="11285039" cy="38418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DE00E2-A217-AAB7-F4C9-40349BB25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311" y="4779864"/>
            <a:ext cx="7357529" cy="200923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4B7A9B9-81D2-D9C7-7035-66F8623BEA7C}"/>
              </a:ext>
            </a:extLst>
          </p:cNvPr>
          <p:cNvSpPr/>
          <p:nvPr/>
        </p:nvSpPr>
        <p:spPr>
          <a:xfrm>
            <a:off x="7336798" y="687566"/>
            <a:ext cx="4380099" cy="3696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ko-KR" dirty="0"/>
              <a:t>Estimation </a:t>
            </a:r>
            <a:r>
              <a:rPr lang="ko-KR" altLang="en-US" dirty="0"/>
              <a:t>후 추정치 사용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ACE905E-5BD5-650F-D6A4-02620BE5781E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7244080" y="1057240"/>
            <a:ext cx="2282768" cy="4362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6495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0FDAD-AF83-B879-C5D9-F905FF379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C92CECD-13F5-03DD-7665-65F91A38A6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0853A9-3D91-4627-B377-02682E3E593E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7B0DF-6E00-6149-045D-D32D4686C308}"/>
              </a:ext>
            </a:extLst>
          </p:cNvPr>
          <p:cNvSpPr txBox="1"/>
          <p:nvPr/>
        </p:nvSpPr>
        <p:spPr>
          <a:xfrm>
            <a:off x="890945" y="88562"/>
            <a:ext cx="11020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b="1" dirty="0">
                <a:latin typeface="나눔스퀘어 네오 Regular"/>
              </a:rPr>
              <a:t>2. Related Work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네오 Regular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72AE82-BE57-C342-D4F2-48BE66EEB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427" y="701392"/>
            <a:ext cx="9259510" cy="545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23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F57C6-B933-C41C-7036-955985AA0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F224B6-D7A9-AD80-3D75-541383674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0853A9-3D91-4627-B377-02682E3E593E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B6DB56-9703-5B49-7A35-6678B46F3437}"/>
              </a:ext>
            </a:extLst>
          </p:cNvPr>
          <p:cNvSpPr txBox="1"/>
          <p:nvPr/>
        </p:nvSpPr>
        <p:spPr>
          <a:xfrm>
            <a:off x="890945" y="88562"/>
            <a:ext cx="11020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b="1" dirty="0">
                <a:latin typeface="나눔스퀘어 네오 Regular"/>
              </a:rPr>
              <a:t>2. Related Work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네오 Regular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7366892-B1F4-2126-6E59-498D077BD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54" y="801270"/>
            <a:ext cx="11715656" cy="525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359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B9C44-5787-ED12-DD82-C85F038BD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9468F5-49EA-92DF-35BF-0CB8E40924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0853A9-3D91-4627-B377-02682E3E593E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8A998B-1477-3999-58AA-CEB0D1F97F99}"/>
              </a:ext>
            </a:extLst>
          </p:cNvPr>
          <p:cNvSpPr txBox="1"/>
          <p:nvPr/>
        </p:nvSpPr>
        <p:spPr>
          <a:xfrm>
            <a:off x="890945" y="88562"/>
            <a:ext cx="11020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b="1" dirty="0">
                <a:latin typeface="나눔스퀘어 네오 Regular"/>
              </a:rPr>
              <a:t>2. Related Work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네오 Regular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55EE695-1C9E-A50D-2F12-89015B5CB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54" y="801270"/>
            <a:ext cx="11715656" cy="525545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054FFC1-A294-4EA5-BE24-CB352CC5AA25}"/>
              </a:ext>
            </a:extLst>
          </p:cNvPr>
          <p:cNvSpPr/>
          <p:nvPr/>
        </p:nvSpPr>
        <p:spPr>
          <a:xfrm>
            <a:off x="1310640" y="1940560"/>
            <a:ext cx="4592320" cy="28448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622768"/>
      </p:ext>
    </p:extLst>
  </p:cSld>
  <p:clrMapOvr>
    <a:masterClrMapping/>
  </p:clrMapOvr>
</p:sld>
</file>

<file path=ppt/theme/theme1.xml><?xml version="1.0" encoding="utf-8"?>
<a:theme xmlns:a="http://schemas.openxmlformats.org/drawingml/2006/main" name="DGIST Data Science Lab">
  <a:themeElements>
    <a:clrScheme name="템플릿 색상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84B60"/>
      </a:accent1>
      <a:accent2>
        <a:srgbClr val="F8F7F2"/>
      </a:accent2>
      <a:accent3>
        <a:srgbClr val="B2DAFA"/>
      </a:accent3>
      <a:accent4>
        <a:srgbClr val="FDFDE9"/>
      </a:accent4>
      <a:accent5>
        <a:srgbClr val="5B9BD5"/>
      </a:accent5>
      <a:accent6>
        <a:srgbClr val="AABACC"/>
      </a:accent6>
      <a:hlink>
        <a:srgbClr val="6F7985"/>
      </a:hlink>
      <a:folHlink>
        <a:srgbClr val="954F72"/>
      </a:folHlink>
    </a:clrScheme>
    <a:fontScheme name="사용자 지정 1">
      <a:majorFont>
        <a:latin typeface="나눔스퀘어 네오 Heavy"/>
        <a:ea typeface="나눔스퀘어 네오 ExtraBold"/>
        <a:cs typeface=""/>
      </a:majorFont>
      <a:minorFont>
        <a:latin typeface="나눔스퀘어 네오 Regular"/>
        <a:ea typeface="나눔스퀘어 네오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1025</TotalTime>
  <Words>790</Words>
  <Application>Microsoft Office PowerPoint</Application>
  <PresentationFormat>와이드스크린</PresentationFormat>
  <Paragraphs>182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6" baseType="lpstr">
      <vt:lpstr>나눔스퀘어 네오 Heavy</vt:lpstr>
      <vt:lpstr>나눔스퀘어 네오 Regular</vt:lpstr>
      <vt:lpstr>맑은 고딕</vt:lpstr>
      <vt:lpstr>Arial</vt:lpstr>
      <vt:lpstr>Calibri</vt:lpstr>
      <vt:lpstr>Cambria Math</vt:lpstr>
      <vt:lpstr>DGIST Data Science Lab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최수로</dc:creator>
  <cp:lastModifiedBy>서정호</cp:lastModifiedBy>
  <cp:revision>51</cp:revision>
  <dcterms:created xsi:type="dcterms:W3CDTF">2024-07-02T23:39:06Z</dcterms:created>
  <dcterms:modified xsi:type="dcterms:W3CDTF">2025-07-15T06:18:03Z</dcterms:modified>
</cp:coreProperties>
</file>